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625" r:id="rId2"/>
    <p:sldId id="621" r:id="rId3"/>
    <p:sldId id="624" r:id="rId4"/>
    <p:sldId id="626" r:id="rId5"/>
    <p:sldId id="630" r:id="rId6"/>
    <p:sldId id="627" r:id="rId7"/>
    <p:sldId id="623" r:id="rId8"/>
    <p:sldId id="628" r:id="rId9"/>
    <p:sldId id="629" r:id="rId10"/>
    <p:sldId id="631" r:id="rId11"/>
    <p:sldId id="634" r:id="rId12"/>
    <p:sldId id="655" r:id="rId13"/>
    <p:sldId id="651" r:id="rId14"/>
    <p:sldId id="652" r:id="rId15"/>
    <p:sldId id="653" r:id="rId16"/>
    <p:sldId id="654" r:id="rId17"/>
    <p:sldId id="656" r:id="rId18"/>
    <p:sldId id="648" r:id="rId19"/>
    <p:sldId id="619" r:id="rId20"/>
    <p:sldId id="649" r:id="rId21"/>
    <p:sldId id="650" r:id="rId22"/>
    <p:sldId id="641" r:id="rId23"/>
    <p:sldId id="633" r:id="rId24"/>
    <p:sldId id="657" r:id="rId25"/>
    <p:sldId id="658" r:id="rId26"/>
    <p:sldId id="659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2DEEF"/>
    <a:srgbClr val="EBEFF7"/>
    <a:srgbClr val="D7AC9C"/>
    <a:srgbClr val="DE6F72"/>
    <a:srgbClr val="D1E6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16"/>
    <p:restoredTop sz="95556"/>
  </p:normalViewPr>
  <p:slideViewPr>
    <p:cSldViewPr snapToGrid="0">
      <p:cViewPr>
        <p:scale>
          <a:sx n="184" d="100"/>
          <a:sy n="184" d="100"/>
        </p:scale>
        <p:origin x="-3280" y="-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tiff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404FB0-0963-0C48-A12B-EF0E500ADA53}" type="datetimeFigureOut">
              <a:rPr lang="en-US" smtClean="0"/>
              <a:t>7/11/23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93092B-A7E6-B54B-BC99-5811E15B74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3169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93092B-A7E6-B54B-BC99-5811E15B74F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5392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93092B-A7E6-B54B-BC99-5811E15B74F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906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93092B-A7E6-B54B-BC99-5811E15B74F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680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93092B-A7E6-B54B-BC99-5811E15B74F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5357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93092B-A7E6-B54B-BC99-5811E15B74F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5404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93092B-A7E6-B54B-BC99-5811E15B74FD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0803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DCE79-ACD5-DD8B-4245-A8A25EC08C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CF316A-EC77-AA49-5C2F-6569065158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B38FBD-A685-ED0E-99BA-A6DD69A85D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E716C-1279-AB44-A325-3E2E55DD38C9}" type="datetimeFigureOut">
              <a:rPr lang="en-US" smtClean="0"/>
              <a:t>7/11/23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4C4B41-0733-7B8B-69F3-3C8E8EA09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4C0950-8F39-92B7-519B-BAE8F56C2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85A71-21AE-704A-8D38-3BA1C907C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83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AB30D-9931-EEF6-B358-6ED1D9F72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869FB3-848B-803D-FD89-E11C11AE19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BDE3E5-9207-B920-5F6D-49456D9657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E716C-1279-AB44-A325-3E2E55DD38C9}" type="datetimeFigureOut">
              <a:rPr lang="en-US" smtClean="0"/>
              <a:t>7/11/23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6F3E86-1465-6E41-D159-2DC49E882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A20C84-99A2-9E75-0D9B-003679955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85A71-21AE-704A-8D38-3BA1C907C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2469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D72A094-8E9A-FB9A-AFBA-72ABACD2F2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EA2310-E89D-E27A-42DE-B5000223BE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828F27-5336-32D7-F357-6635912F9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E716C-1279-AB44-A325-3E2E55DD38C9}" type="datetimeFigureOut">
              <a:rPr lang="en-US" smtClean="0"/>
              <a:t>7/11/23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D87BBE-EC8B-C7E2-85BC-1F3064DD7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E98948-28B5-4A7D-3148-9254F9A24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85A71-21AE-704A-8D38-3BA1C907C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7070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">
            <a:extLst>
              <a:ext uri="{FF2B5EF4-FFF2-40B4-BE49-F238E27FC236}">
                <a16:creationId xmlns:a16="http://schemas.microsoft.com/office/drawing/2014/main" id="{6B69F80B-5CB0-2741-999A-39C205A6D07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6247695"/>
            <a:ext cx="12192000" cy="610306"/>
          </a:xfrm>
          <a:prstGeom prst="rect">
            <a:avLst/>
          </a:prstGeom>
          <a:solidFill>
            <a:srgbClr val="F99C2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en-US" altLang="en-US" sz="1556">
              <a:latin typeface="Helvetica Neue Thin" panose="020B0403020202020204" pitchFamily="34" charset="0"/>
              <a:ea typeface="Helvetica Neue Thin" panose="020B0403020202020204" pitchFamily="34" charset="0"/>
              <a:cs typeface="Helvetica Neue Thin" panose="020B0403020202020204" pitchFamily="34" charset="0"/>
            </a:endParaRPr>
          </a:p>
        </p:txBody>
      </p:sp>
      <p:pic>
        <p:nvPicPr>
          <p:cNvPr id="8" name="Picture 6">
            <a:extLst>
              <a:ext uri="{FF2B5EF4-FFF2-40B4-BE49-F238E27FC236}">
                <a16:creationId xmlns:a16="http://schemas.microsoft.com/office/drawing/2014/main" id="{6CC52C55-A028-D249-A6F1-7DB923F1810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6" y="6251222"/>
            <a:ext cx="610306" cy="6085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2420" y="229572"/>
            <a:ext cx="11567160" cy="526154"/>
          </a:xfrm>
        </p:spPr>
        <p:txBody>
          <a:bodyPr/>
          <a:lstStyle>
            <a:lvl1pPr>
              <a:defRPr sz="3556">
                <a:solidFill>
                  <a:schemeClr val="tx1">
                    <a:lumMod val="75000"/>
                    <a:lumOff val="2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312421" y="780121"/>
            <a:ext cx="11566313" cy="326896"/>
          </a:xfrm>
        </p:spPr>
        <p:txBody>
          <a:bodyPr anchor="ctr">
            <a:noAutofit/>
          </a:bodyPr>
          <a:lstStyle>
            <a:lvl1pPr marL="228598" indent="-228598">
              <a:buFont typeface=".AppleSystemUIFont" charset="-120"/>
              <a:buChar char="-"/>
              <a:defRPr sz="2222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2420" y="1190678"/>
            <a:ext cx="11567160" cy="5015616"/>
          </a:xfrm>
        </p:spPr>
        <p:txBody>
          <a:bodyPr/>
          <a:lstStyle>
            <a:lvl1pPr marL="311148" indent="-311148">
              <a:lnSpc>
                <a:spcPct val="100000"/>
              </a:lnSpc>
              <a:buSzPct val="70000"/>
              <a:buFont typeface=".AppleSystemUIFont"/>
              <a:buChar char="○"/>
              <a:tabLst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 marL="535512" indent="-302681">
              <a:lnSpc>
                <a:spcPct val="100000"/>
              </a:lnSpc>
              <a:buSzPct val="80000"/>
              <a:buFont typeface="AppleMyungjo" pitchFamily="2" charset="-127"/>
              <a:buChar char="◻︎"/>
              <a:tabLst/>
              <a:defRPr sz="1778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 marL="685793" indent="-228598">
              <a:lnSpc>
                <a:spcPct val="100000"/>
              </a:lnSpc>
              <a:buFont typeface="Arial" panose="020B0604020202020204" pitchFamily="34" charset="0"/>
              <a:buChar char="•"/>
              <a:tabLst/>
              <a:defRPr sz="1556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 marL="914391" indent="-228598">
              <a:lnSpc>
                <a:spcPct val="100000"/>
              </a:lnSpc>
              <a:buFont typeface="Wingdings" pitchFamily="2" charset="2"/>
              <a:buChar char="§"/>
              <a:tabLst/>
              <a:defRPr sz="1333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 marL="1142989" indent="-228598">
              <a:lnSpc>
                <a:spcPct val="100000"/>
              </a:lnSpc>
              <a:buFont typeface=".AppleSystemUIFont"/>
              <a:buChar char="‣"/>
              <a:tabLst/>
              <a:defRPr sz="1333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172178" y="6272691"/>
            <a:ext cx="8707402" cy="208382"/>
          </a:xfrm>
        </p:spPr>
        <p:txBody>
          <a:bodyPr anchor="ctr">
            <a:noAutofit/>
          </a:bodyPr>
          <a:lstStyle>
            <a:lvl1pPr marL="0" indent="0" algn="r">
              <a:buNone/>
              <a:defRPr sz="1111">
                <a:solidFill>
                  <a:srgbClr val="FAF9D9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 marL="457195" indent="0">
              <a:buNone/>
              <a:defRPr sz="1333"/>
            </a:lvl2pPr>
            <a:lvl3pPr marL="914391" indent="0">
              <a:buNone/>
              <a:defRPr sz="1333"/>
            </a:lvl3pPr>
            <a:lvl4pPr marL="1371586" indent="0">
              <a:buNone/>
              <a:defRPr sz="1333"/>
            </a:lvl4pPr>
            <a:lvl5pPr marL="1828782" indent="0">
              <a:buNone/>
              <a:defRPr sz="1333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2CFF1C2B-DAB6-8847-B38C-A3C92D42830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265959" y="6522861"/>
            <a:ext cx="613833" cy="292806"/>
          </a:xfrm>
          <a:prstGeom prst="rect">
            <a:avLst/>
          </a:prstGeom>
        </p:spPr>
        <p:txBody>
          <a:bodyPr anchor="ctr"/>
          <a:lstStyle>
            <a:lvl1pPr algn="r" defTabSz="914369" eaLnBrk="1" fontAlgn="auto" hangingPunct="1">
              <a:spcBef>
                <a:spcPts val="0"/>
              </a:spcBef>
              <a:spcAft>
                <a:spcPts val="0"/>
              </a:spcAft>
              <a:defRPr sz="1778" smtClean="0">
                <a:solidFill>
                  <a:srgbClr val="FAF9D9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pPr>
              <a:defRPr/>
            </a:pPr>
            <a:fld id="{EDA0798D-109A-ED44-A64C-7534A7AB9B9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F764680C-0B20-EB47-B61B-E1AD5CCB562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21433" y="6268898"/>
            <a:ext cx="2290124" cy="589102"/>
          </a:xfrm>
        </p:spPr>
        <p:txBody>
          <a:bodyPr anchor="ctr">
            <a:noAutofit/>
          </a:bodyPr>
          <a:lstStyle>
            <a:lvl1pPr marL="0" indent="0" algn="l">
              <a:buNone/>
              <a:defRPr sz="1778">
                <a:solidFill>
                  <a:srgbClr val="FAF9D9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 marL="457195" indent="0">
              <a:buNone/>
              <a:defRPr sz="1333"/>
            </a:lvl2pPr>
            <a:lvl3pPr marL="914391" indent="0">
              <a:buNone/>
              <a:defRPr sz="1333"/>
            </a:lvl3pPr>
            <a:lvl4pPr marL="1371586" indent="0">
              <a:buNone/>
              <a:defRPr sz="1333"/>
            </a:lvl4pPr>
            <a:lvl5pPr marL="1828782" indent="0">
              <a:buNone/>
              <a:defRPr sz="1333"/>
            </a:lvl5pPr>
          </a:lstStyle>
          <a:p>
            <a:pPr lvl="0"/>
            <a:r>
              <a:rPr lang="en-US" dirty="0"/>
              <a:t>Neural Efficiency for LAM/</a:t>
            </a:r>
            <a:r>
              <a:rPr lang="en-US" dirty="0" err="1"/>
              <a:t>RescoreBERT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3138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1D0809-937C-12EE-980E-7BF601755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F2D820-E06D-F6E0-EF84-05785DAD6F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591F68-38E8-BFA4-3505-A6B0A584ED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E716C-1279-AB44-A325-3E2E55DD38C9}" type="datetimeFigureOut">
              <a:rPr lang="en-US" smtClean="0"/>
              <a:t>7/11/23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1A42BB-A228-0DA6-2E7A-0103B49730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89F504-8827-19FA-61A0-3788816A0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85A71-21AE-704A-8D38-3BA1C907C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31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8938A-A30F-0250-D6EB-DCD79637E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270CAB-E2CE-E502-6D7E-3EFEBF188B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795538-5D57-4CFB-687A-6339B4202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E716C-1279-AB44-A325-3E2E55DD38C9}" type="datetimeFigureOut">
              <a:rPr lang="en-US" smtClean="0"/>
              <a:t>7/11/23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FC5FE8-08A3-5D65-8A37-E74A615E9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E57504-2F8A-967B-844C-6BFBF6FED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85A71-21AE-704A-8D38-3BA1C907C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2747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4C157-F160-4A1B-2F03-850B77664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56E5EF-E9C0-2890-1FD3-C60365C809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543CE3-B285-2C25-C76B-5FDF60E8C0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535FBA-3BEF-3D4C-EB0A-5E912529DF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E716C-1279-AB44-A325-3E2E55DD38C9}" type="datetimeFigureOut">
              <a:rPr lang="en-US" smtClean="0"/>
              <a:t>7/11/23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6271FE-1F42-894E-5122-29F4BEC5E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F21391-5B3E-1973-FD17-9EC1C14D0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85A71-21AE-704A-8D38-3BA1C907C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6826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BCCCA5-5457-AC47-89A3-13315E4874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37C221-B29C-F923-1DFD-0B9776BC69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34DABA-D746-0C10-9DCC-F36DE1FE98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4058EEA-AE1C-B97E-2D01-F28591F598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638C178-CABB-BB2A-101B-7D0F89A9D2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DC0B58-01C0-7E13-A8D1-EC49F72F64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E716C-1279-AB44-A325-3E2E55DD38C9}" type="datetimeFigureOut">
              <a:rPr lang="en-US" smtClean="0"/>
              <a:t>7/11/23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CB662B1-90FB-7604-5F9C-78504BD2B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EC1ED6-7BE0-C268-9076-18486FBFC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85A71-21AE-704A-8D38-3BA1C907C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7814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0C888-9281-1570-C050-CCE5DD8FB8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28EF0C3-8582-14EA-7B71-3550EE9DC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E716C-1279-AB44-A325-3E2E55DD38C9}" type="datetimeFigureOut">
              <a:rPr lang="en-US" smtClean="0"/>
              <a:t>7/11/23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EC3155-5D81-8437-D547-ACC230998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B6E0DE-20B9-B491-F803-6E319F63F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85A71-21AE-704A-8D38-3BA1C907C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3400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A6951F-B4D0-FAA8-8738-0D74FF23D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E716C-1279-AB44-A325-3E2E55DD38C9}" type="datetimeFigureOut">
              <a:rPr lang="en-US" smtClean="0"/>
              <a:t>7/11/23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B2B3698-7D00-844B-EAFA-421E382A6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7DE5CB-FE71-E980-73BB-7AA269D97A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85A71-21AE-704A-8D38-3BA1C907C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4263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A69B2-B6F4-2563-2803-A557921042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5377E1-C498-1094-595C-7D69B2B424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9201CD-D210-9078-9B27-3D70790D7B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038A71-B6DC-38A2-FC15-2B187C7F2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E716C-1279-AB44-A325-3E2E55DD38C9}" type="datetimeFigureOut">
              <a:rPr lang="en-US" smtClean="0"/>
              <a:t>7/11/23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9D71FD-D57E-E272-D7E7-CF33AA80B4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B4B9D0-62DD-862D-D1C5-3BE2C6534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85A71-21AE-704A-8D38-3BA1C907C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5182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E1E97-B6C1-96E0-F6A1-ABA36F5635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6FE910-C012-6C3C-245F-C2720F7E24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B32968-9331-6335-F648-BD7A8FF605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349A29-85D6-43F9-1E7B-131AF97574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E716C-1279-AB44-A325-3E2E55DD38C9}" type="datetimeFigureOut">
              <a:rPr lang="en-US" smtClean="0"/>
              <a:t>7/11/23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E4205D-D6C7-48B5-6759-7E185471FB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C11CDF-3A02-1ECD-F26C-4A03DC4F1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85A71-21AE-704A-8D38-3BA1C907C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1962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9D2E5E-6B38-9462-C87D-88617F781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463EAB-3075-D0C5-66C1-DEB9D6D224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8D934E-7FF9-2140-76F7-D5A0310396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DE716C-1279-AB44-A325-3E2E55DD38C9}" type="datetimeFigureOut">
              <a:rPr lang="en-US" smtClean="0"/>
              <a:t>7/11/23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08103C-33B3-480F-A39D-A6135B6372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4D9D12-0763-880C-D986-6031E4F93E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685A71-21AE-704A-8D38-3BA1C907C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682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blueflame-eu.aka.amazon.com/execution/96c616a0-2a55-4cae-bdc8-d4b829b4d068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hanlab.mit.edu/files/course/slides/MIT-TinyML-Lec04-Pruning-II.pdf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sim.amazon.com/issues/ASRCT-3948" TargetMode="External"/><Relationship Id="rId2" Type="http://schemas.openxmlformats.org/officeDocument/2006/relationships/hyperlink" Target="https://sim.amazon.com/issues/ASRCT-3927" TargetMode="Externa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F2E25B-84A3-4786-0054-C6570E8D7C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Computation: to run inference faster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GPU Memory: to store the model instances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Bandwidth: to transfer data into GPU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62DD09-407F-455C-37ED-B5AE80762D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Quick Overview of our Hardware Acceleration Effort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AD32F5-42B8-15B0-7E3B-F185EB832A8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What does it mean by “efficiency”?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18DCF7-34F3-846E-28B2-7FE54F84530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FD04830-8080-8D40-2457-3D38F775FB9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14" name="Table 8">
            <a:extLst>
              <a:ext uri="{FF2B5EF4-FFF2-40B4-BE49-F238E27FC236}">
                <a16:creationId xmlns:a16="http://schemas.microsoft.com/office/drawing/2014/main" id="{458ADB45-F5A1-7C86-3886-1CF7BD7791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2605846"/>
              </p:ext>
            </p:extLst>
          </p:nvPr>
        </p:nvGraphicFramePr>
        <p:xfrm>
          <a:off x="7596554" y="1347903"/>
          <a:ext cx="1330636" cy="146304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332659">
                  <a:extLst>
                    <a:ext uri="{9D8B030D-6E8A-4147-A177-3AD203B41FA5}">
                      <a16:colId xmlns:a16="http://schemas.microsoft.com/office/drawing/2014/main" val="3256880811"/>
                    </a:ext>
                  </a:extLst>
                </a:gridCol>
                <a:gridCol w="332659">
                  <a:extLst>
                    <a:ext uri="{9D8B030D-6E8A-4147-A177-3AD203B41FA5}">
                      <a16:colId xmlns:a16="http://schemas.microsoft.com/office/drawing/2014/main" val="2594064693"/>
                    </a:ext>
                  </a:extLst>
                </a:gridCol>
                <a:gridCol w="332659">
                  <a:extLst>
                    <a:ext uri="{9D8B030D-6E8A-4147-A177-3AD203B41FA5}">
                      <a16:colId xmlns:a16="http://schemas.microsoft.com/office/drawing/2014/main" val="3622715760"/>
                    </a:ext>
                  </a:extLst>
                </a:gridCol>
                <a:gridCol w="332659">
                  <a:extLst>
                    <a:ext uri="{9D8B030D-6E8A-4147-A177-3AD203B41FA5}">
                      <a16:colId xmlns:a16="http://schemas.microsoft.com/office/drawing/2014/main" val="3511467944"/>
                    </a:ext>
                  </a:extLst>
                </a:gridCol>
              </a:tblGrid>
              <a:tr h="332248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0091204"/>
                  </a:ext>
                </a:extLst>
              </a:tr>
              <a:tr h="332248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B w="127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86863169"/>
                  </a:ext>
                </a:extLst>
              </a:tr>
              <a:tr h="332248">
                <a:tc>
                  <a:txBody>
                    <a:bodyPr/>
                    <a:lstStyle/>
                    <a:p>
                      <a:endParaRPr lang="en-US" dirty="0">
                        <a:highlight>
                          <a:srgbClr val="EBEFF7"/>
                        </a:highlight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highlight>
                          <a:srgbClr val="EBEFF7"/>
                        </a:highlight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highlight>
                          <a:srgbClr val="EBEFF7"/>
                        </a:highlight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highlight>
                          <a:srgbClr val="EBEFF7"/>
                        </a:highlight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5747460"/>
                  </a:ext>
                </a:extLst>
              </a:tr>
              <a:tr h="332248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T w="12700" cmpd="sng">
                      <a:noFill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914817355"/>
                  </a:ext>
                </a:extLst>
              </a:tr>
            </a:tbl>
          </a:graphicData>
        </a:graphic>
      </p:graphicFrame>
      <p:graphicFrame>
        <p:nvGraphicFramePr>
          <p:cNvPr id="15" name="Table 8">
            <a:extLst>
              <a:ext uri="{FF2B5EF4-FFF2-40B4-BE49-F238E27FC236}">
                <a16:creationId xmlns:a16="http://schemas.microsoft.com/office/drawing/2014/main" id="{0D74EA40-6C77-29F9-2A1B-38A296D3AF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3379980"/>
              </p:ext>
            </p:extLst>
          </p:nvPr>
        </p:nvGraphicFramePr>
        <p:xfrm>
          <a:off x="9951381" y="1347903"/>
          <a:ext cx="1330636" cy="1463040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332659">
                  <a:extLst>
                    <a:ext uri="{9D8B030D-6E8A-4147-A177-3AD203B41FA5}">
                      <a16:colId xmlns:a16="http://schemas.microsoft.com/office/drawing/2014/main" val="3256880811"/>
                    </a:ext>
                  </a:extLst>
                </a:gridCol>
                <a:gridCol w="332659">
                  <a:extLst>
                    <a:ext uri="{9D8B030D-6E8A-4147-A177-3AD203B41FA5}">
                      <a16:colId xmlns:a16="http://schemas.microsoft.com/office/drawing/2014/main" val="2594064693"/>
                    </a:ext>
                  </a:extLst>
                </a:gridCol>
                <a:gridCol w="332659">
                  <a:extLst>
                    <a:ext uri="{9D8B030D-6E8A-4147-A177-3AD203B41FA5}">
                      <a16:colId xmlns:a16="http://schemas.microsoft.com/office/drawing/2014/main" val="3622715760"/>
                    </a:ext>
                  </a:extLst>
                </a:gridCol>
                <a:gridCol w="332659">
                  <a:extLst>
                    <a:ext uri="{9D8B030D-6E8A-4147-A177-3AD203B41FA5}">
                      <a16:colId xmlns:a16="http://schemas.microsoft.com/office/drawing/2014/main" val="3511467944"/>
                    </a:ext>
                  </a:extLst>
                </a:gridCol>
              </a:tblGrid>
              <a:tr h="332248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R w="12700" cmpd="sng"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310091204"/>
                  </a:ext>
                </a:extLst>
              </a:tr>
              <a:tr h="332248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R w="12700" cmpd="sng"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486863169"/>
                  </a:ext>
                </a:extLst>
              </a:tr>
              <a:tr h="332248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R w="12700" cmpd="sng"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765747460"/>
                  </a:ext>
                </a:extLst>
              </a:tr>
              <a:tr h="332248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R w="12700" cmpd="sng"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914817355"/>
                  </a:ext>
                </a:extLst>
              </a:tr>
            </a:tbl>
          </a:graphicData>
        </a:graphic>
      </p:graphicFrame>
      <p:sp>
        <p:nvSpPr>
          <p:cNvPr id="16" name="Cross 15">
            <a:extLst>
              <a:ext uri="{FF2B5EF4-FFF2-40B4-BE49-F238E27FC236}">
                <a16:creationId xmlns:a16="http://schemas.microsoft.com/office/drawing/2014/main" id="{B0C3A6C4-056A-72B0-413A-1C27A8838367}"/>
              </a:ext>
            </a:extLst>
          </p:cNvPr>
          <p:cNvSpPr/>
          <p:nvPr/>
        </p:nvSpPr>
        <p:spPr>
          <a:xfrm rot="18802051">
            <a:off x="9191663" y="1833617"/>
            <a:ext cx="495242" cy="491613"/>
          </a:xfrm>
          <a:prstGeom prst="plus">
            <a:avLst>
              <a:gd name="adj" fmla="val 4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8" name="Table 5">
                <a:extLst>
                  <a:ext uri="{FF2B5EF4-FFF2-40B4-BE49-F238E27FC236}">
                    <a16:creationId xmlns:a16="http://schemas.microsoft.com/office/drawing/2014/main" id="{0A1D7CAC-8579-207C-6D34-374FBE4EC554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170469265"/>
                  </p:ext>
                </p:extLst>
              </p:nvPr>
            </p:nvGraphicFramePr>
            <p:xfrm>
              <a:off x="6509182" y="3097844"/>
              <a:ext cx="2486824" cy="14833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867357">
                      <a:extLst>
                        <a:ext uri="{9D8B030D-6E8A-4147-A177-3AD203B41FA5}">
                          <a16:colId xmlns:a16="http://schemas.microsoft.com/office/drawing/2014/main" val="2931951750"/>
                        </a:ext>
                      </a:extLst>
                    </a:gridCol>
                    <a:gridCol w="1619467">
                      <a:extLst>
                        <a:ext uri="{9D8B030D-6E8A-4147-A177-3AD203B41FA5}">
                          <a16:colId xmlns:a16="http://schemas.microsoft.com/office/drawing/2014/main" val="3208209671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Value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Weight index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8116899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𝑣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1, 100, 5000, …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62944836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…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…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72822221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𝑣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64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634, 9875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8915058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8" name="Table 5">
                <a:extLst>
                  <a:ext uri="{FF2B5EF4-FFF2-40B4-BE49-F238E27FC236}">
                    <a16:creationId xmlns:a16="http://schemas.microsoft.com/office/drawing/2014/main" id="{0A1D7CAC-8579-207C-6D34-374FBE4EC554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170469265"/>
                  </p:ext>
                </p:extLst>
              </p:nvPr>
            </p:nvGraphicFramePr>
            <p:xfrm>
              <a:off x="6509182" y="3097844"/>
              <a:ext cx="2486824" cy="14833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867357">
                      <a:extLst>
                        <a:ext uri="{9D8B030D-6E8A-4147-A177-3AD203B41FA5}">
                          <a16:colId xmlns:a16="http://schemas.microsoft.com/office/drawing/2014/main" val="2931951750"/>
                        </a:ext>
                      </a:extLst>
                    </a:gridCol>
                    <a:gridCol w="1619467">
                      <a:extLst>
                        <a:ext uri="{9D8B030D-6E8A-4147-A177-3AD203B41FA5}">
                          <a16:colId xmlns:a16="http://schemas.microsoft.com/office/drawing/2014/main" val="3208209671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Value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Weight index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8116899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449" t="-110345" r="-188406" b="-23103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1, 100, 5000, …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62944836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…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…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72822221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449" t="-313793" r="-188406" b="-275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634, 9875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89150581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9" name="TextBox 18">
            <a:extLst>
              <a:ext uri="{FF2B5EF4-FFF2-40B4-BE49-F238E27FC236}">
                <a16:creationId xmlns:a16="http://schemas.microsoft.com/office/drawing/2014/main" id="{47BADDC5-20BD-D01B-D14D-4940DC0C72D5}"/>
              </a:ext>
            </a:extLst>
          </p:cNvPr>
          <p:cNvSpPr txBox="1"/>
          <p:nvPr/>
        </p:nvSpPr>
        <p:spPr>
          <a:xfrm>
            <a:off x="9213649" y="3419247"/>
            <a:ext cx="25519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Weights are mapped into</a:t>
            </a:r>
          </a:p>
          <a:p>
            <a:r>
              <a:rPr lang="en-US" dirty="0"/>
              <a:t>1 of 64 values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FEA82ADB-72DA-9852-A642-DF76C10F0F25}"/>
              </a:ext>
            </a:extLst>
          </p:cNvPr>
          <p:cNvSpPr/>
          <p:nvPr/>
        </p:nvSpPr>
        <p:spPr>
          <a:xfrm>
            <a:off x="7596554" y="5512023"/>
            <a:ext cx="1512156" cy="60396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/>
              <a:t>System Memory</a:t>
            </a:r>
          </a:p>
          <a:p>
            <a:pPr algn="ctr"/>
            <a:r>
              <a:rPr lang="en-US" sz="1500" dirty="0"/>
              <a:t>(Data)</a:t>
            </a:r>
          </a:p>
        </p:txBody>
      </p:sp>
      <p:sp>
        <p:nvSpPr>
          <p:cNvPr id="21" name="Right Arrow 20">
            <a:extLst>
              <a:ext uri="{FF2B5EF4-FFF2-40B4-BE49-F238E27FC236}">
                <a16:creationId xmlns:a16="http://schemas.microsoft.com/office/drawing/2014/main" id="{6DDD4888-202E-1C26-9133-8A59DA7B9450}"/>
              </a:ext>
            </a:extLst>
          </p:cNvPr>
          <p:cNvSpPr/>
          <p:nvPr/>
        </p:nvSpPr>
        <p:spPr>
          <a:xfrm>
            <a:off x="9352601" y="5571690"/>
            <a:ext cx="457522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CE2C4912-60B1-5EA1-19B8-DE50FD261E91}"/>
              </a:ext>
            </a:extLst>
          </p:cNvPr>
          <p:cNvSpPr/>
          <p:nvPr/>
        </p:nvSpPr>
        <p:spPr>
          <a:xfrm>
            <a:off x="10049971" y="5512023"/>
            <a:ext cx="1711777" cy="60396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/>
              <a:t>GPU Computation Core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3175B53-4135-70AA-5E75-0D6EAB66B201}"/>
              </a:ext>
            </a:extLst>
          </p:cNvPr>
          <p:cNvSpPr/>
          <p:nvPr/>
        </p:nvSpPr>
        <p:spPr>
          <a:xfrm>
            <a:off x="10149781" y="4421942"/>
            <a:ext cx="1512156" cy="60396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/>
              <a:t>GPU Memory</a:t>
            </a:r>
          </a:p>
          <a:p>
            <a:pPr algn="ctr"/>
            <a:r>
              <a:rPr lang="en-US" sz="1500" dirty="0"/>
              <a:t>(Weights)</a:t>
            </a: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C3509815-E86E-C870-DB10-6838BC4423E2}"/>
              </a:ext>
            </a:extLst>
          </p:cNvPr>
          <p:cNvSpPr/>
          <p:nvPr/>
        </p:nvSpPr>
        <p:spPr>
          <a:xfrm rot="5400000">
            <a:off x="10735732" y="5038371"/>
            <a:ext cx="340253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675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6DBF3-E029-AFBC-0B8A-FE8D3DD69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Quick Overview of our Hardware Acceleration Plan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6A1F56-C974-12A5-C37F-9214B78D09A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Priority for 2023 – Technologies Applicable to All Layers 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304F7-C746-64D0-1A14-DB0E485871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Quantization</a:t>
            </a:r>
          </a:p>
          <a:p>
            <a:pPr lvl="1"/>
            <a:r>
              <a:rPr lang="en-US" dirty="0"/>
              <a:t>Conformer – prod Conformer, next step 1B</a:t>
            </a:r>
          </a:p>
          <a:p>
            <a:pPr lvl="1"/>
            <a:r>
              <a:rPr lang="en-US" dirty="0" err="1">
                <a:solidFill>
                  <a:schemeClr val="bg1">
                    <a:lumMod val="85000"/>
                  </a:schemeClr>
                </a:solidFill>
              </a:rPr>
              <a:t>RescoreBERT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 – kickstarted together with Denis, presented later by Martin/Yi </a:t>
            </a:r>
          </a:p>
          <a:p>
            <a:r>
              <a:rPr lang="en-US" dirty="0" err="1">
                <a:solidFill>
                  <a:schemeClr val="bg1">
                    <a:lumMod val="85000"/>
                  </a:schemeClr>
                </a:solidFill>
              </a:rPr>
              <a:t>Sparsification</a:t>
            </a:r>
            <a:endParaRPr lang="en-US" dirty="0">
              <a:solidFill>
                <a:schemeClr val="bg1">
                  <a:lumMod val="85000"/>
                </a:schemeClr>
              </a:solidFill>
            </a:endParaRPr>
          </a:p>
          <a:p>
            <a:pPr lvl="1"/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Conformer – </a:t>
            </a:r>
            <a:r>
              <a:rPr lang="en-US" dirty="0" err="1">
                <a:solidFill>
                  <a:schemeClr val="bg1">
                    <a:lumMod val="85000"/>
                  </a:schemeClr>
                </a:solidFill>
              </a:rPr>
              <a:t>NemoRT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 support needed</a:t>
            </a:r>
          </a:p>
          <a:p>
            <a:pPr lvl="1"/>
            <a:r>
              <a:rPr lang="en-US" dirty="0" err="1">
                <a:solidFill>
                  <a:schemeClr val="bg1">
                    <a:lumMod val="85000"/>
                  </a:schemeClr>
                </a:solidFill>
              </a:rPr>
              <a:t>RescoreBERT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 – good results obtained, presented later</a:t>
            </a:r>
          </a:p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Embedding</a:t>
            </a:r>
          </a:p>
          <a:p>
            <a:pPr lvl="1"/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8-bit quantization and sub-8-bit compression – on-hold as lacking HC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A699FC-C821-325B-DA9D-8A4C5E52EDD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2B65857-E8C0-BE4E-6D0F-B2384D7C628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0343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24CDE0AD-EBDF-AC6C-6985-A4D631683F1A}"/>
              </a:ext>
            </a:extLst>
          </p:cNvPr>
          <p:cNvSpPr/>
          <p:nvPr/>
        </p:nvSpPr>
        <p:spPr>
          <a:xfrm>
            <a:off x="1206230" y="3008997"/>
            <a:ext cx="1420238" cy="486383"/>
          </a:xfrm>
          <a:prstGeom prst="rect">
            <a:avLst/>
          </a:prstGeom>
          <a:solidFill>
            <a:schemeClr val="accent1">
              <a:alpha val="12990"/>
            </a:schemeClr>
          </a:solidFill>
          <a:ln w="349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(Sub-)8-bit quantization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5E33FF0-3B46-17C4-CAF1-0A7DEF126673}"/>
              </a:ext>
            </a:extLst>
          </p:cNvPr>
          <p:cNvSpPr/>
          <p:nvPr/>
        </p:nvSpPr>
        <p:spPr>
          <a:xfrm>
            <a:off x="3469532" y="3008997"/>
            <a:ext cx="1404025" cy="486383"/>
          </a:xfrm>
          <a:prstGeom prst="rect">
            <a:avLst/>
          </a:prstGeom>
          <a:solidFill>
            <a:schemeClr val="accent1">
              <a:alpha val="12990"/>
            </a:schemeClr>
          </a:solidFill>
          <a:ln w="3492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NNA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1AB7AFE-57D8-1F2E-0B9D-82FDDFEB2887}"/>
              </a:ext>
            </a:extLst>
          </p:cNvPr>
          <p:cNvSpPr/>
          <p:nvPr/>
        </p:nvSpPr>
        <p:spPr>
          <a:xfrm>
            <a:off x="5616102" y="2937878"/>
            <a:ext cx="1404025" cy="623928"/>
          </a:xfrm>
          <a:prstGeom prst="rect">
            <a:avLst/>
          </a:prstGeom>
          <a:solidFill>
            <a:schemeClr val="accent1">
              <a:alpha val="11482"/>
            </a:schemeClr>
          </a:solidFill>
          <a:ln w="3492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(L)AM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A407FA4-D360-6B6B-CD5A-92AB3B29F597}"/>
              </a:ext>
            </a:extLst>
          </p:cNvPr>
          <p:cNvCxnSpPr/>
          <p:nvPr/>
        </p:nvCxnSpPr>
        <p:spPr>
          <a:xfrm>
            <a:off x="2996119" y="2316754"/>
            <a:ext cx="0" cy="2986392"/>
          </a:xfrm>
          <a:prstGeom prst="line">
            <a:avLst/>
          </a:prstGeom>
          <a:ln>
            <a:solidFill>
              <a:schemeClr val="tx2"/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0813FF0-65A2-4A5F-3530-3485330ABB29}"/>
              </a:ext>
            </a:extLst>
          </p:cNvPr>
          <p:cNvCxnSpPr/>
          <p:nvPr/>
        </p:nvCxnSpPr>
        <p:spPr>
          <a:xfrm>
            <a:off x="5269148" y="2316754"/>
            <a:ext cx="0" cy="2986392"/>
          </a:xfrm>
          <a:prstGeom prst="line">
            <a:avLst/>
          </a:prstGeom>
          <a:ln>
            <a:solidFill>
              <a:schemeClr val="tx2"/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B7FF7B8-9369-0AC9-7FFC-9AFAA4E1416E}"/>
              </a:ext>
            </a:extLst>
          </p:cNvPr>
          <p:cNvCxnSpPr>
            <a:cxnSpLocks/>
          </p:cNvCxnSpPr>
          <p:nvPr/>
        </p:nvCxnSpPr>
        <p:spPr>
          <a:xfrm flipV="1">
            <a:off x="927369" y="2744558"/>
            <a:ext cx="8934386" cy="1791"/>
          </a:xfrm>
          <a:prstGeom prst="line">
            <a:avLst/>
          </a:prstGeom>
          <a:ln>
            <a:solidFill>
              <a:schemeClr val="tx2"/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C9D09743-E081-849F-F219-C6E3448026A2}"/>
              </a:ext>
            </a:extLst>
          </p:cNvPr>
          <p:cNvSpPr txBox="1"/>
          <p:nvPr/>
        </p:nvSpPr>
        <p:spPr>
          <a:xfrm>
            <a:off x="924340" y="2375226"/>
            <a:ext cx="1900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Compression Type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D3E7704-67FE-F5F0-C49A-419166885151}"/>
              </a:ext>
            </a:extLst>
          </p:cNvPr>
          <p:cNvSpPr txBox="1"/>
          <p:nvPr/>
        </p:nvSpPr>
        <p:spPr>
          <a:xfrm>
            <a:off x="3296327" y="2375226"/>
            <a:ext cx="16001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Hardware Type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7B65E3D-982D-0051-56FF-F825EA24C011}"/>
              </a:ext>
            </a:extLst>
          </p:cNvPr>
          <p:cNvSpPr txBox="1"/>
          <p:nvPr/>
        </p:nvSpPr>
        <p:spPr>
          <a:xfrm>
            <a:off x="5616102" y="2377017"/>
            <a:ext cx="1289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Model Type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76766DA3-30DC-5830-CB06-6C9ECD30F686}"/>
              </a:ext>
            </a:extLst>
          </p:cNvPr>
          <p:cNvCxnSpPr>
            <a:cxnSpLocks/>
            <a:stCxn id="14" idx="3"/>
            <a:endCxn id="16" idx="1"/>
          </p:cNvCxnSpPr>
          <p:nvPr/>
        </p:nvCxnSpPr>
        <p:spPr>
          <a:xfrm>
            <a:off x="2626468" y="3252189"/>
            <a:ext cx="843064" cy="0"/>
          </a:xfrm>
          <a:prstGeom prst="line">
            <a:avLst/>
          </a:prstGeom>
          <a:ln>
            <a:solidFill>
              <a:srgbClr val="7030A0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3427D3E-41FA-2990-8482-BF739C0C6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Neural Efficiency via Software-Hardware </a:t>
            </a:r>
            <a:r>
              <a:rPr lang="en-US" dirty="0">
                <a:solidFill>
                  <a:srgbClr val="C00000"/>
                </a:solidFill>
              </a:rPr>
              <a:t>Co</a:t>
            </a:r>
            <a:r>
              <a:rPr lang="en-US" dirty="0"/>
              <a:t>-Design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B41DB4-CA2D-207B-C9DA-3A84F5BA997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01BC60-ACE3-06E2-DC2A-F590003D42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Model optimization needs to be hardware specific.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FF1A1E-B0DB-ACD5-EE29-884CB58FD4D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B6544D9-2E72-0A20-5814-499BC0F99CB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9324AC6D-9B62-BDF4-3053-0F88D25A9CB5}"/>
              </a:ext>
            </a:extLst>
          </p:cNvPr>
          <p:cNvCxnSpPr>
            <a:cxnSpLocks/>
            <a:stCxn id="16" idx="3"/>
            <a:endCxn id="19" idx="1"/>
          </p:cNvCxnSpPr>
          <p:nvPr/>
        </p:nvCxnSpPr>
        <p:spPr>
          <a:xfrm flipV="1">
            <a:off x="4873557" y="3249842"/>
            <a:ext cx="742545" cy="2347"/>
          </a:xfrm>
          <a:prstGeom prst="line">
            <a:avLst/>
          </a:prstGeom>
          <a:ln>
            <a:solidFill>
              <a:srgbClr val="7030A0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Group 57">
            <a:extLst>
              <a:ext uri="{FF2B5EF4-FFF2-40B4-BE49-F238E27FC236}">
                <a16:creationId xmlns:a16="http://schemas.microsoft.com/office/drawing/2014/main" id="{5C943777-7325-FD26-7249-D7029075F941}"/>
              </a:ext>
            </a:extLst>
          </p:cNvPr>
          <p:cNvGrpSpPr/>
          <p:nvPr/>
        </p:nvGrpSpPr>
        <p:grpSpPr>
          <a:xfrm>
            <a:off x="1206230" y="3249842"/>
            <a:ext cx="5826434" cy="1761519"/>
            <a:chOff x="1206230" y="3249842"/>
            <a:chExt cx="5826434" cy="1761519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8AA085B-111A-EF61-D772-47D7B2C01D2B}"/>
                </a:ext>
              </a:extLst>
            </p:cNvPr>
            <p:cNvSpPr/>
            <p:nvPr/>
          </p:nvSpPr>
          <p:spPr>
            <a:xfrm>
              <a:off x="1206230" y="4460344"/>
              <a:ext cx="1420237" cy="486383"/>
            </a:xfrm>
            <a:prstGeom prst="rect">
              <a:avLst/>
            </a:prstGeom>
            <a:solidFill>
              <a:schemeClr val="accent1">
                <a:alpha val="12990"/>
              </a:schemeClr>
            </a:solidFill>
            <a:ln w="3492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2:4 sparsity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1AEB811E-E772-F846-7863-5B2A060F67EA}"/>
                </a:ext>
              </a:extLst>
            </p:cNvPr>
            <p:cNvSpPr/>
            <p:nvPr/>
          </p:nvSpPr>
          <p:spPr>
            <a:xfrm>
              <a:off x="3469532" y="4460344"/>
              <a:ext cx="1404025" cy="486383"/>
            </a:xfrm>
            <a:prstGeom prst="rect">
              <a:avLst/>
            </a:prstGeom>
            <a:solidFill>
              <a:schemeClr val="accent1">
                <a:alpha val="12990"/>
              </a:schemeClr>
            </a:solidFill>
            <a:ln w="34925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GPU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C011C55C-0263-09E3-AE55-5E5292515CF7}"/>
                </a:ext>
              </a:extLst>
            </p:cNvPr>
            <p:cNvSpPr/>
            <p:nvPr/>
          </p:nvSpPr>
          <p:spPr>
            <a:xfrm>
              <a:off x="5628639" y="4385920"/>
              <a:ext cx="1404025" cy="625441"/>
            </a:xfrm>
            <a:prstGeom prst="rect">
              <a:avLst/>
            </a:prstGeom>
            <a:solidFill>
              <a:schemeClr val="accent1">
                <a:alpha val="12990"/>
              </a:schemeClr>
            </a:solidFill>
            <a:ln w="34925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RescoreBERT</a:t>
              </a:r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9FA4A42-5369-3AB3-690B-FB1B98394995}"/>
                </a:ext>
              </a:extLst>
            </p:cNvPr>
            <p:cNvCxnSpPr>
              <a:cxnSpLocks/>
              <a:stCxn id="15" idx="3"/>
              <a:endCxn id="18" idx="1"/>
            </p:cNvCxnSpPr>
            <p:nvPr/>
          </p:nvCxnSpPr>
          <p:spPr>
            <a:xfrm>
              <a:off x="2626467" y="4703536"/>
              <a:ext cx="843065" cy="0"/>
            </a:xfrm>
            <a:prstGeom prst="line">
              <a:avLst/>
            </a:prstGeom>
            <a:ln>
              <a:solidFill>
                <a:srgbClr val="7030A0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ACE9B885-00DE-BC01-645E-A8E44221E33A}"/>
                </a:ext>
              </a:extLst>
            </p:cNvPr>
            <p:cNvCxnSpPr>
              <a:cxnSpLocks/>
              <a:endCxn id="20" idx="1"/>
            </p:cNvCxnSpPr>
            <p:nvPr/>
          </p:nvCxnSpPr>
          <p:spPr>
            <a:xfrm flipV="1">
              <a:off x="4896509" y="4698641"/>
              <a:ext cx="732130" cy="4895"/>
            </a:xfrm>
            <a:prstGeom prst="line">
              <a:avLst/>
            </a:prstGeom>
            <a:ln>
              <a:solidFill>
                <a:srgbClr val="7030A0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0180582B-72BE-5ED0-C9FB-860DED2541EE}"/>
                </a:ext>
              </a:extLst>
            </p:cNvPr>
            <p:cNvCxnSpPr>
              <a:cxnSpLocks/>
              <a:endCxn id="19" idx="1"/>
            </p:cNvCxnSpPr>
            <p:nvPr/>
          </p:nvCxnSpPr>
          <p:spPr>
            <a:xfrm flipV="1">
              <a:off x="4883972" y="3249842"/>
              <a:ext cx="732130" cy="1464158"/>
            </a:xfrm>
            <a:prstGeom prst="line">
              <a:avLst/>
            </a:prstGeom>
            <a:ln>
              <a:solidFill>
                <a:srgbClr val="7030A0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DACDD3D8-D7E2-6565-5E36-D0E5EF4BCC5C}"/>
              </a:ext>
            </a:extLst>
          </p:cNvPr>
          <p:cNvGrpSpPr/>
          <p:nvPr/>
        </p:nvGrpSpPr>
        <p:grpSpPr>
          <a:xfrm>
            <a:off x="1206230" y="3249842"/>
            <a:ext cx="4409872" cy="971211"/>
            <a:chOff x="1206230" y="3249842"/>
            <a:chExt cx="4409872" cy="971211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88B3E4D-6AEE-77D5-D9E6-7C34C6B0C223}"/>
                </a:ext>
              </a:extLst>
            </p:cNvPr>
            <p:cNvSpPr/>
            <p:nvPr/>
          </p:nvSpPr>
          <p:spPr>
            <a:xfrm>
              <a:off x="3469532" y="3734670"/>
              <a:ext cx="1404025" cy="486383"/>
            </a:xfrm>
            <a:prstGeom prst="rect">
              <a:avLst/>
            </a:prstGeom>
            <a:solidFill>
              <a:schemeClr val="accent1">
                <a:alpha val="12990"/>
              </a:schemeClr>
            </a:solidFill>
            <a:ln w="34925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CPU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8C880BC-C4BF-67D3-37FA-6F9EEEAFF57F}"/>
                </a:ext>
              </a:extLst>
            </p:cNvPr>
            <p:cNvSpPr/>
            <p:nvPr/>
          </p:nvSpPr>
          <p:spPr>
            <a:xfrm>
              <a:off x="1206230" y="3732720"/>
              <a:ext cx="1420238" cy="486383"/>
            </a:xfrm>
            <a:prstGeom prst="rect">
              <a:avLst/>
            </a:prstGeom>
            <a:solidFill>
              <a:schemeClr val="accent1">
                <a:alpha val="12990"/>
              </a:schemeClr>
            </a:solidFill>
            <a:ln w="3492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8-bit</a:t>
              </a:r>
            </a:p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quantization</a:t>
              </a:r>
            </a:p>
          </p:txBody>
        </p: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86C702BC-1ED9-7DAE-F026-C27CD61731F7}"/>
                </a:ext>
              </a:extLst>
            </p:cNvPr>
            <p:cNvCxnSpPr>
              <a:cxnSpLocks/>
            </p:cNvCxnSpPr>
            <p:nvPr/>
          </p:nvCxnSpPr>
          <p:spPr>
            <a:xfrm>
              <a:off x="2626468" y="3975911"/>
              <a:ext cx="843064" cy="0"/>
            </a:xfrm>
            <a:prstGeom prst="line">
              <a:avLst/>
            </a:prstGeom>
            <a:ln>
              <a:solidFill>
                <a:srgbClr val="7030A0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907777F8-2A34-1CD6-919D-6F108E7F649B}"/>
                </a:ext>
              </a:extLst>
            </p:cNvPr>
            <p:cNvCxnSpPr>
              <a:cxnSpLocks/>
              <a:endCxn id="19" idx="1"/>
            </p:cNvCxnSpPr>
            <p:nvPr/>
          </p:nvCxnSpPr>
          <p:spPr>
            <a:xfrm flipV="1">
              <a:off x="4883972" y="3249842"/>
              <a:ext cx="732130" cy="747089"/>
            </a:xfrm>
            <a:prstGeom prst="line">
              <a:avLst/>
            </a:prstGeom>
            <a:ln>
              <a:solidFill>
                <a:srgbClr val="7030A0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CC837682-15D6-8F0A-9FDC-C120B3479C52}"/>
              </a:ext>
            </a:extLst>
          </p:cNvPr>
          <p:cNvSpPr txBox="1"/>
          <p:nvPr/>
        </p:nvSpPr>
        <p:spPr>
          <a:xfrm>
            <a:off x="7460510" y="3046402"/>
            <a:ext cx="2254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Bluebottle, Crosstown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22A606A7-7958-7744-3E38-FB3279F5BC47}"/>
              </a:ext>
            </a:extLst>
          </p:cNvPr>
          <p:cNvSpPr txBox="1"/>
          <p:nvPr/>
        </p:nvSpPr>
        <p:spPr>
          <a:xfrm>
            <a:off x="7460510" y="3782171"/>
            <a:ext cx="11432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Cloud ASR</a:t>
            </a: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723B51CB-BD67-5108-EE2C-E6FB6D09BD8D}"/>
              </a:ext>
            </a:extLst>
          </p:cNvPr>
          <p:cNvCxnSpPr/>
          <p:nvPr/>
        </p:nvCxnSpPr>
        <p:spPr>
          <a:xfrm>
            <a:off x="7299509" y="2287207"/>
            <a:ext cx="0" cy="2986392"/>
          </a:xfrm>
          <a:prstGeom prst="line">
            <a:avLst/>
          </a:prstGeom>
          <a:ln>
            <a:solidFill>
              <a:schemeClr val="tx2"/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8DCF172E-7D6E-EC84-D055-29791DD33C04}"/>
              </a:ext>
            </a:extLst>
          </p:cNvPr>
          <p:cNvSpPr txBox="1"/>
          <p:nvPr/>
        </p:nvSpPr>
        <p:spPr>
          <a:xfrm>
            <a:off x="7641268" y="2380878"/>
            <a:ext cx="16220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Product Impact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7AF9DCEC-FC29-06F6-A54F-A92A54306EAE}"/>
              </a:ext>
            </a:extLst>
          </p:cNvPr>
          <p:cNvSpPr txBox="1"/>
          <p:nvPr/>
        </p:nvSpPr>
        <p:spPr>
          <a:xfrm>
            <a:off x="7460510" y="4529334"/>
            <a:ext cx="22511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Cloud ASR (Let’s Chat)</a:t>
            </a:r>
          </a:p>
        </p:txBody>
      </p:sp>
    </p:spTree>
    <p:extLst>
      <p:ext uri="{BB962C8B-B14F-4D97-AF65-F5344CB8AC3E}">
        <p14:creationId xmlns:p14="http://schemas.microsoft.com/office/powerpoint/2010/main" val="3748173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6" grpId="0" animBg="1"/>
      <p:bldP spid="19" grpId="0" animBg="1"/>
      <p:bldP spid="59" grpId="0"/>
      <p:bldP spid="60" grpId="0"/>
      <p:bldP spid="6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24CDE0AD-EBDF-AC6C-6985-A4D631683F1A}"/>
              </a:ext>
            </a:extLst>
          </p:cNvPr>
          <p:cNvSpPr/>
          <p:nvPr/>
        </p:nvSpPr>
        <p:spPr>
          <a:xfrm>
            <a:off x="1206230" y="3008997"/>
            <a:ext cx="1420238" cy="486383"/>
          </a:xfrm>
          <a:prstGeom prst="rect">
            <a:avLst/>
          </a:prstGeom>
          <a:solidFill>
            <a:schemeClr val="accent1">
              <a:alpha val="12990"/>
            </a:schemeClr>
          </a:solidFill>
          <a:ln w="349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(Sub-)8-bit quantization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5E33FF0-3B46-17C4-CAF1-0A7DEF126673}"/>
              </a:ext>
            </a:extLst>
          </p:cNvPr>
          <p:cNvSpPr/>
          <p:nvPr/>
        </p:nvSpPr>
        <p:spPr>
          <a:xfrm>
            <a:off x="3469532" y="3008997"/>
            <a:ext cx="1404025" cy="486383"/>
          </a:xfrm>
          <a:prstGeom prst="rect">
            <a:avLst/>
          </a:prstGeom>
          <a:solidFill>
            <a:schemeClr val="accent1">
              <a:alpha val="12990"/>
            </a:schemeClr>
          </a:solidFill>
          <a:ln w="3492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NNA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1AB7AFE-57D8-1F2E-0B9D-82FDDFEB2887}"/>
              </a:ext>
            </a:extLst>
          </p:cNvPr>
          <p:cNvSpPr/>
          <p:nvPr/>
        </p:nvSpPr>
        <p:spPr>
          <a:xfrm>
            <a:off x="5616102" y="2937878"/>
            <a:ext cx="1404025" cy="623928"/>
          </a:xfrm>
          <a:prstGeom prst="rect">
            <a:avLst/>
          </a:prstGeom>
          <a:solidFill>
            <a:schemeClr val="accent1">
              <a:alpha val="11482"/>
            </a:schemeClr>
          </a:solidFill>
          <a:ln w="3492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(L)AM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A407FA4-D360-6B6B-CD5A-92AB3B29F597}"/>
              </a:ext>
            </a:extLst>
          </p:cNvPr>
          <p:cNvCxnSpPr/>
          <p:nvPr/>
        </p:nvCxnSpPr>
        <p:spPr>
          <a:xfrm>
            <a:off x="2996119" y="2316754"/>
            <a:ext cx="0" cy="2986392"/>
          </a:xfrm>
          <a:prstGeom prst="line">
            <a:avLst/>
          </a:prstGeom>
          <a:ln>
            <a:solidFill>
              <a:schemeClr val="tx2"/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0813FF0-65A2-4A5F-3530-3485330ABB29}"/>
              </a:ext>
            </a:extLst>
          </p:cNvPr>
          <p:cNvCxnSpPr/>
          <p:nvPr/>
        </p:nvCxnSpPr>
        <p:spPr>
          <a:xfrm>
            <a:off x="5269148" y="2316754"/>
            <a:ext cx="0" cy="2986392"/>
          </a:xfrm>
          <a:prstGeom prst="line">
            <a:avLst/>
          </a:prstGeom>
          <a:ln>
            <a:solidFill>
              <a:schemeClr val="tx2"/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B7FF7B8-9369-0AC9-7FFC-9AFAA4E1416E}"/>
              </a:ext>
            </a:extLst>
          </p:cNvPr>
          <p:cNvCxnSpPr>
            <a:cxnSpLocks/>
          </p:cNvCxnSpPr>
          <p:nvPr/>
        </p:nvCxnSpPr>
        <p:spPr>
          <a:xfrm flipV="1">
            <a:off x="927369" y="2744558"/>
            <a:ext cx="8934386" cy="1791"/>
          </a:xfrm>
          <a:prstGeom prst="line">
            <a:avLst/>
          </a:prstGeom>
          <a:ln>
            <a:solidFill>
              <a:schemeClr val="tx2"/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C9D09743-E081-849F-F219-C6E3448026A2}"/>
              </a:ext>
            </a:extLst>
          </p:cNvPr>
          <p:cNvSpPr txBox="1"/>
          <p:nvPr/>
        </p:nvSpPr>
        <p:spPr>
          <a:xfrm>
            <a:off x="924340" y="2375226"/>
            <a:ext cx="1900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Compression Type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D3E7704-67FE-F5F0-C49A-419166885151}"/>
              </a:ext>
            </a:extLst>
          </p:cNvPr>
          <p:cNvSpPr txBox="1"/>
          <p:nvPr/>
        </p:nvSpPr>
        <p:spPr>
          <a:xfrm>
            <a:off x="3296327" y="2375226"/>
            <a:ext cx="16001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Hardware Type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7B65E3D-982D-0051-56FF-F825EA24C011}"/>
              </a:ext>
            </a:extLst>
          </p:cNvPr>
          <p:cNvSpPr txBox="1"/>
          <p:nvPr/>
        </p:nvSpPr>
        <p:spPr>
          <a:xfrm>
            <a:off x="5616102" y="2377017"/>
            <a:ext cx="1289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Model Type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76766DA3-30DC-5830-CB06-6C9ECD30F686}"/>
              </a:ext>
            </a:extLst>
          </p:cNvPr>
          <p:cNvCxnSpPr>
            <a:cxnSpLocks/>
            <a:stCxn id="14" idx="3"/>
            <a:endCxn id="16" idx="1"/>
          </p:cNvCxnSpPr>
          <p:nvPr/>
        </p:nvCxnSpPr>
        <p:spPr>
          <a:xfrm>
            <a:off x="2626468" y="3252189"/>
            <a:ext cx="843064" cy="0"/>
          </a:xfrm>
          <a:prstGeom prst="line">
            <a:avLst/>
          </a:prstGeom>
          <a:ln>
            <a:solidFill>
              <a:srgbClr val="7030A0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3427D3E-41FA-2990-8482-BF739C0C6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Neural Efficiency via Software-Hardware </a:t>
            </a:r>
            <a:r>
              <a:rPr lang="en-US" dirty="0">
                <a:solidFill>
                  <a:srgbClr val="C00000"/>
                </a:solidFill>
              </a:rPr>
              <a:t>Co</a:t>
            </a:r>
            <a:r>
              <a:rPr lang="en-US" dirty="0"/>
              <a:t>-Design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B41DB4-CA2D-207B-C9DA-3A84F5BA997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01BC60-ACE3-06E2-DC2A-F590003D42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Model optimization needs to be hardware specific.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FF1A1E-B0DB-ACD5-EE29-884CB58FD4D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B6544D9-2E72-0A20-5814-499BC0F99CB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5C943777-7325-FD26-7249-D7029075F941}"/>
              </a:ext>
            </a:extLst>
          </p:cNvPr>
          <p:cNvGrpSpPr/>
          <p:nvPr/>
        </p:nvGrpSpPr>
        <p:grpSpPr>
          <a:xfrm>
            <a:off x="1206230" y="4385920"/>
            <a:ext cx="5826434" cy="625441"/>
            <a:chOff x="1206230" y="4385920"/>
            <a:chExt cx="5826434" cy="625441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8AA085B-111A-EF61-D772-47D7B2C01D2B}"/>
                </a:ext>
              </a:extLst>
            </p:cNvPr>
            <p:cNvSpPr/>
            <p:nvPr/>
          </p:nvSpPr>
          <p:spPr>
            <a:xfrm>
              <a:off x="1206230" y="4460344"/>
              <a:ext cx="1420237" cy="486383"/>
            </a:xfrm>
            <a:prstGeom prst="rect">
              <a:avLst/>
            </a:prstGeom>
            <a:solidFill>
              <a:schemeClr val="accent1">
                <a:alpha val="12990"/>
              </a:schemeClr>
            </a:solidFill>
            <a:ln w="3492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2:4 sparsity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1AEB811E-E772-F846-7863-5B2A060F67EA}"/>
                </a:ext>
              </a:extLst>
            </p:cNvPr>
            <p:cNvSpPr/>
            <p:nvPr/>
          </p:nvSpPr>
          <p:spPr>
            <a:xfrm>
              <a:off x="3469532" y="4460344"/>
              <a:ext cx="1404025" cy="486383"/>
            </a:xfrm>
            <a:prstGeom prst="rect">
              <a:avLst/>
            </a:prstGeom>
            <a:solidFill>
              <a:schemeClr val="accent1">
                <a:alpha val="12990"/>
              </a:schemeClr>
            </a:solidFill>
            <a:ln w="34925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GPU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C011C55C-0263-09E3-AE55-5E5292515CF7}"/>
                </a:ext>
              </a:extLst>
            </p:cNvPr>
            <p:cNvSpPr/>
            <p:nvPr/>
          </p:nvSpPr>
          <p:spPr>
            <a:xfrm>
              <a:off x="5628639" y="4385920"/>
              <a:ext cx="1404025" cy="625441"/>
            </a:xfrm>
            <a:prstGeom prst="rect">
              <a:avLst/>
            </a:prstGeom>
            <a:solidFill>
              <a:schemeClr val="accent1">
                <a:alpha val="12990"/>
              </a:schemeClr>
            </a:solidFill>
            <a:ln w="34925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RescoreBERT</a:t>
              </a:r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9FA4A42-5369-3AB3-690B-FB1B98394995}"/>
                </a:ext>
              </a:extLst>
            </p:cNvPr>
            <p:cNvCxnSpPr>
              <a:cxnSpLocks/>
              <a:stCxn id="15" idx="3"/>
              <a:endCxn id="18" idx="1"/>
            </p:cNvCxnSpPr>
            <p:nvPr/>
          </p:nvCxnSpPr>
          <p:spPr>
            <a:xfrm>
              <a:off x="2626467" y="4703536"/>
              <a:ext cx="843065" cy="0"/>
            </a:xfrm>
            <a:prstGeom prst="line">
              <a:avLst/>
            </a:prstGeom>
            <a:ln>
              <a:solidFill>
                <a:srgbClr val="7030A0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ACE9B885-00DE-BC01-645E-A8E44221E33A}"/>
                </a:ext>
              </a:extLst>
            </p:cNvPr>
            <p:cNvCxnSpPr>
              <a:cxnSpLocks/>
              <a:endCxn id="20" idx="1"/>
            </p:cNvCxnSpPr>
            <p:nvPr/>
          </p:nvCxnSpPr>
          <p:spPr>
            <a:xfrm flipV="1">
              <a:off x="4896509" y="4698641"/>
              <a:ext cx="732130" cy="4895"/>
            </a:xfrm>
            <a:prstGeom prst="line">
              <a:avLst/>
            </a:prstGeom>
            <a:ln>
              <a:solidFill>
                <a:srgbClr val="7030A0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DACDD3D8-D7E2-6565-5E36-D0E5EF4BCC5C}"/>
              </a:ext>
            </a:extLst>
          </p:cNvPr>
          <p:cNvGrpSpPr/>
          <p:nvPr/>
        </p:nvGrpSpPr>
        <p:grpSpPr>
          <a:xfrm>
            <a:off x="1206230" y="3249842"/>
            <a:ext cx="4409872" cy="971211"/>
            <a:chOff x="1206230" y="3249842"/>
            <a:chExt cx="4409872" cy="971211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88B3E4D-6AEE-77D5-D9E6-7C34C6B0C223}"/>
                </a:ext>
              </a:extLst>
            </p:cNvPr>
            <p:cNvSpPr/>
            <p:nvPr/>
          </p:nvSpPr>
          <p:spPr>
            <a:xfrm>
              <a:off x="3469532" y="3734670"/>
              <a:ext cx="1404025" cy="486383"/>
            </a:xfrm>
            <a:prstGeom prst="rect">
              <a:avLst/>
            </a:prstGeom>
            <a:solidFill>
              <a:schemeClr val="accent1">
                <a:alpha val="12990"/>
              </a:schemeClr>
            </a:solidFill>
            <a:ln w="34925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CPU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8C880BC-C4BF-67D3-37FA-6F9EEEAFF57F}"/>
                </a:ext>
              </a:extLst>
            </p:cNvPr>
            <p:cNvSpPr/>
            <p:nvPr/>
          </p:nvSpPr>
          <p:spPr>
            <a:xfrm>
              <a:off x="1206230" y="3732720"/>
              <a:ext cx="1420238" cy="486383"/>
            </a:xfrm>
            <a:prstGeom prst="rect">
              <a:avLst/>
            </a:prstGeom>
            <a:solidFill>
              <a:schemeClr val="accent1">
                <a:alpha val="12990"/>
              </a:schemeClr>
            </a:solidFill>
            <a:ln w="3492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8-bit</a:t>
              </a:r>
            </a:p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quantization</a:t>
              </a:r>
            </a:p>
          </p:txBody>
        </p: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86C702BC-1ED9-7DAE-F026-C27CD61731F7}"/>
                </a:ext>
              </a:extLst>
            </p:cNvPr>
            <p:cNvCxnSpPr>
              <a:cxnSpLocks/>
            </p:cNvCxnSpPr>
            <p:nvPr/>
          </p:nvCxnSpPr>
          <p:spPr>
            <a:xfrm>
              <a:off x="2626468" y="3975911"/>
              <a:ext cx="843064" cy="0"/>
            </a:xfrm>
            <a:prstGeom prst="line">
              <a:avLst/>
            </a:prstGeom>
            <a:ln>
              <a:solidFill>
                <a:srgbClr val="7030A0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907777F8-2A34-1CD6-919D-6F108E7F649B}"/>
                </a:ext>
              </a:extLst>
            </p:cNvPr>
            <p:cNvCxnSpPr>
              <a:cxnSpLocks/>
              <a:endCxn id="19" idx="1"/>
            </p:cNvCxnSpPr>
            <p:nvPr/>
          </p:nvCxnSpPr>
          <p:spPr>
            <a:xfrm flipV="1">
              <a:off x="4883972" y="3249842"/>
              <a:ext cx="732130" cy="747089"/>
            </a:xfrm>
            <a:prstGeom prst="line">
              <a:avLst/>
            </a:prstGeom>
            <a:ln>
              <a:solidFill>
                <a:srgbClr val="7030A0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CC837682-15D6-8F0A-9FDC-C120B3479C52}"/>
              </a:ext>
            </a:extLst>
          </p:cNvPr>
          <p:cNvSpPr txBox="1"/>
          <p:nvPr/>
        </p:nvSpPr>
        <p:spPr>
          <a:xfrm>
            <a:off x="7460510" y="3046402"/>
            <a:ext cx="2254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Bluebottle, Crosstown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22A606A7-7958-7744-3E38-FB3279F5BC47}"/>
              </a:ext>
            </a:extLst>
          </p:cNvPr>
          <p:cNvSpPr txBox="1"/>
          <p:nvPr/>
        </p:nvSpPr>
        <p:spPr>
          <a:xfrm>
            <a:off x="7460510" y="3782171"/>
            <a:ext cx="11432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Cloud ASR</a:t>
            </a: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723B51CB-BD67-5108-EE2C-E6FB6D09BD8D}"/>
              </a:ext>
            </a:extLst>
          </p:cNvPr>
          <p:cNvCxnSpPr/>
          <p:nvPr/>
        </p:nvCxnSpPr>
        <p:spPr>
          <a:xfrm>
            <a:off x="7299509" y="2287207"/>
            <a:ext cx="0" cy="2986392"/>
          </a:xfrm>
          <a:prstGeom prst="line">
            <a:avLst/>
          </a:prstGeom>
          <a:ln>
            <a:solidFill>
              <a:schemeClr val="tx2"/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8DCF172E-7D6E-EC84-D055-29791DD33C04}"/>
              </a:ext>
            </a:extLst>
          </p:cNvPr>
          <p:cNvSpPr txBox="1"/>
          <p:nvPr/>
        </p:nvSpPr>
        <p:spPr>
          <a:xfrm>
            <a:off x="7641268" y="2380878"/>
            <a:ext cx="16220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Product Impact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7AF9DCEC-FC29-06F6-A54F-A92A54306EAE}"/>
              </a:ext>
            </a:extLst>
          </p:cNvPr>
          <p:cNvSpPr txBox="1"/>
          <p:nvPr/>
        </p:nvSpPr>
        <p:spPr>
          <a:xfrm>
            <a:off x="7460510" y="4529334"/>
            <a:ext cx="22511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Cloud ASR (Let’s Chat)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DD87FD9-6BD4-3226-40DC-341A6A0F4848}"/>
              </a:ext>
            </a:extLst>
          </p:cNvPr>
          <p:cNvSpPr/>
          <p:nvPr/>
        </p:nvSpPr>
        <p:spPr>
          <a:xfrm>
            <a:off x="878465" y="4363369"/>
            <a:ext cx="8934380" cy="1002382"/>
          </a:xfrm>
          <a:prstGeom prst="rect">
            <a:avLst/>
          </a:prstGeom>
          <a:solidFill>
            <a:schemeClr val="bg1"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A703992-AFB0-EED4-2303-5D12D68A3B3B}"/>
              </a:ext>
            </a:extLst>
          </p:cNvPr>
          <p:cNvSpPr/>
          <p:nvPr/>
        </p:nvSpPr>
        <p:spPr>
          <a:xfrm>
            <a:off x="927375" y="2895451"/>
            <a:ext cx="4368335" cy="705021"/>
          </a:xfrm>
          <a:prstGeom prst="rect">
            <a:avLst/>
          </a:prstGeom>
          <a:solidFill>
            <a:schemeClr val="bg1"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EFD56EA-BA76-37AB-6260-148482B463D3}"/>
              </a:ext>
            </a:extLst>
          </p:cNvPr>
          <p:cNvSpPr/>
          <p:nvPr/>
        </p:nvSpPr>
        <p:spPr>
          <a:xfrm>
            <a:off x="7183562" y="2873101"/>
            <a:ext cx="4368335" cy="705021"/>
          </a:xfrm>
          <a:prstGeom prst="rect">
            <a:avLst/>
          </a:prstGeom>
          <a:solidFill>
            <a:schemeClr val="bg1"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BA40405-F29C-B7BB-C0F1-2A0FAA9074AC}"/>
              </a:ext>
            </a:extLst>
          </p:cNvPr>
          <p:cNvSpPr/>
          <p:nvPr/>
        </p:nvSpPr>
        <p:spPr>
          <a:xfrm>
            <a:off x="5051863" y="3858098"/>
            <a:ext cx="535323" cy="768410"/>
          </a:xfrm>
          <a:prstGeom prst="rect">
            <a:avLst/>
          </a:prstGeom>
          <a:solidFill>
            <a:schemeClr val="bg1"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5535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F7EA1-4EA5-59B0-4465-162AA393B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8-bit Quantization for Cloud Conformer on CPU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13BFED-370A-EF4F-CE15-FE8B69DDB51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Is QAT needed for cloud ASR?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8BCC3A-682D-8A77-17CA-887B72C76F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Cloud ASR runtime also represents weights in 8-bit.</a:t>
            </a:r>
          </a:p>
          <a:p>
            <a:pPr lvl="1"/>
            <a:r>
              <a:rPr lang="en-US" dirty="0"/>
              <a:t>QAT won’t lead to latency reduction: the model runs in INT8 mode.</a:t>
            </a:r>
          </a:p>
          <a:p>
            <a:pPr lvl="1"/>
            <a:r>
              <a:rPr lang="en-US" dirty="0"/>
              <a:t>QAT for cloud Conformer is more of an accuracy-driver.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D082F0-C89D-CD0C-6AAC-55885B5ED36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A4D2DC0-8369-C70C-88DF-EC35F5F0717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A2D5D45D-B36D-E4D3-9652-6638FDF57F6A}"/>
              </a:ext>
            </a:extLst>
          </p:cNvPr>
          <p:cNvGrpSpPr/>
          <p:nvPr/>
        </p:nvGrpSpPr>
        <p:grpSpPr>
          <a:xfrm>
            <a:off x="1384368" y="3429000"/>
            <a:ext cx="1553792" cy="1134688"/>
            <a:chOff x="721432" y="1755465"/>
            <a:chExt cx="1553792" cy="1134688"/>
          </a:xfrm>
        </p:grpSpPr>
        <p:sp>
          <p:nvSpPr>
            <p:cNvPr id="55" name="Rounded Rectangle 54">
              <a:extLst>
                <a:ext uri="{FF2B5EF4-FFF2-40B4-BE49-F238E27FC236}">
                  <a16:creationId xmlns:a16="http://schemas.microsoft.com/office/drawing/2014/main" id="{C1F3C9C9-3BD9-E8A8-17C4-913F126BC1D2}"/>
                </a:ext>
              </a:extLst>
            </p:cNvPr>
            <p:cNvSpPr/>
            <p:nvPr/>
          </p:nvSpPr>
          <p:spPr>
            <a:xfrm>
              <a:off x="721432" y="1922998"/>
              <a:ext cx="1553792" cy="967155"/>
            </a:xfrm>
            <a:prstGeom prst="roundRect">
              <a:avLst>
                <a:gd name="adj" fmla="val 37720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Conformer training in </a:t>
              </a:r>
              <a:r>
                <a:rPr lang="en-US" dirty="0" err="1"/>
                <a:t>Phasa</a:t>
              </a:r>
              <a:endParaRPr lang="en-US" dirty="0"/>
            </a:p>
          </p:txBody>
        </p:sp>
        <p:sp>
          <p:nvSpPr>
            <p:cNvPr id="56" name="Rounded Rectangle 55">
              <a:extLst>
                <a:ext uri="{FF2B5EF4-FFF2-40B4-BE49-F238E27FC236}">
                  <a16:creationId xmlns:a16="http://schemas.microsoft.com/office/drawing/2014/main" id="{9DF6A7DA-C4FB-EC59-0628-6F6AB17EEAAA}"/>
                </a:ext>
              </a:extLst>
            </p:cNvPr>
            <p:cNvSpPr/>
            <p:nvPr/>
          </p:nvSpPr>
          <p:spPr>
            <a:xfrm>
              <a:off x="1470380" y="1755465"/>
              <a:ext cx="782651" cy="318652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8926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25000"/>
                    </a:schemeClr>
                  </a:solidFill>
                </a:rPr>
                <a:t>FP32</a:t>
              </a: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1A896B0F-9A22-40C4-43BF-56C1B73BDB78}"/>
              </a:ext>
            </a:extLst>
          </p:cNvPr>
          <p:cNvGrpSpPr/>
          <p:nvPr/>
        </p:nvGrpSpPr>
        <p:grpSpPr>
          <a:xfrm>
            <a:off x="2949046" y="3429000"/>
            <a:ext cx="1868278" cy="1134688"/>
            <a:chOff x="2286110" y="1755465"/>
            <a:chExt cx="1868278" cy="1134688"/>
          </a:xfrm>
        </p:grpSpPr>
        <p:sp>
          <p:nvSpPr>
            <p:cNvPr id="58" name="Rounded Rectangle 57">
              <a:extLst>
                <a:ext uri="{FF2B5EF4-FFF2-40B4-BE49-F238E27FC236}">
                  <a16:creationId xmlns:a16="http://schemas.microsoft.com/office/drawing/2014/main" id="{F6991698-0E36-BC67-E635-A54A61565844}"/>
                </a:ext>
              </a:extLst>
            </p:cNvPr>
            <p:cNvSpPr/>
            <p:nvPr/>
          </p:nvSpPr>
          <p:spPr>
            <a:xfrm>
              <a:off x="2600596" y="1922998"/>
              <a:ext cx="1553792" cy="967155"/>
            </a:xfrm>
            <a:prstGeom prst="roundRect">
              <a:avLst>
                <a:gd name="adj" fmla="val 37720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Serialization in </a:t>
              </a:r>
              <a:r>
                <a:rPr lang="en-US" dirty="0" err="1"/>
                <a:t>Phasa</a:t>
              </a:r>
              <a:endParaRPr lang="en-US" dirty="0"/>
            </a:p>
          </p:txBody>
        </p:sp>
        <p:sp>
          <p:nvSpPr>
            <p:cNvPr id="59" name="Rounded Rectangle 58">
              <a:extLst>
                <a:ext uri="{FF2B5EF4-FFF2-40B4-BE49-F238E27FC236}">
                  <a16:creationId xmlns:a16="http://schemas.microsoft.com/office/drawing/2014/main" id="{4FEE86E9-111A-2377-6FEF-FEC68A48EED3}"/>
                </a:ext>
              </a:extLst>
            </p:cNvPr>
            <p:cNvSpPr/>
            <p:nvPr/>
          </p:nvSpPr>
          <p:spPr>
            <a:xfrm>
              <a:off x="3371737" y="1755465"/>
              <a:ext cx="782651" cy="318652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8926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25000"/>
                    </a:schemeClr>
                  </a:solidFill>
                </a:rPr>
                <a:t>FP32</a:t>
              </a:r>
            </a:p>
          </p:txBody>
        </p: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935280C3-023D-251A-0B5C-3203B845B46E}"/>
                </a:ext>
              </a:extLst>
            </p:cNvPr>
            <p:cNvCxnSpPr/>
            <p:nvPr/>
          </p:nvCxnSpPr>
          <p:spPr>
            <a:xfrm>
              <a:off x="2286110" y="2406576"/>
              <a:ext cx="325372" cy="0"/>
            </a:xfrm>
            <a:prstGeom prst="straightConnector1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BDFB41C7-EAD9-79A7-645E-28BA081B2E37}"/>
              </a:ext>
            </a:extLst>
          </p:cNvPr>
          <p:cNvGrpSpPr/>
          <p:nvPr/>
        </p:nvGrpSpPr>
        <p:grpSpPr>
          <a:xfrm>
            <a:off x="4817324" y="3429000"/>
            <a:ext cx="1879164" cy="1154937"/>
            <a:chOff x="4154388" y="1755465"/>
            <a:chExt cx="1879164" cy="1154937"/>
          </a:xfrm>
        </p:grpSpPr>
        <p:sp>
          <p:nvSpPr>
            <p:cNvPr id="62" name="Rounded Rectangle 61">
              <a:extLst>
                <a:ext uri="{FF2B5EF4-FFF2-40B4-BE49-F238E27FC236}">
                  <a16:creationId xmlns:a16="http://schemas.microsoft.com/office/drawing/2014/main" id="{464A0017-FBC3-658D-2646-522838CB6EBC}"/>
                </a:ext>
              </a:extLst>
            </p:cNvPr>
            <p:cNvSpPr/>
            <p:nvPr/>
          </p:nvSpPr>
          <p:spPr>
            <a:xfrm>
              <a:off x="4479760" y="1943247"/>
              <a:ext cx="1553792" cy="967155"/>
            </a:xfrm>
            <a:prstGeom prst="roundRect">
              <a:avLst>
                <a:gd name="adj" fmla="val 37720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IL in </a:t>
              </a:r>
              <a:r>
                <a:rPr lang="en-US" dirty="0" err="1"/>
                <a:t>Phasa</a:t>
              </a:r>
              <a:endParaRPr lang="en-US" dirty="0"/>
            </a:p>
          </p:txBody>
        </p:sp>
        <p:sp>
          <p:nvSpPr>
            <p:cNvPr id="63" name="Rounded Rectangle 62">
              <a:extLst>
                <a:ext uri="{FF2B5EF4-FFF2-40B4-BE49-F238E27FC236}">
                  <a16:creationId xmlns:a16="http://schemas.microsoft.com/office/drawing/2014/main" id="{22B70E4E-4C7F-D82F-F18C-DD8F9732D7CF}"/>
                </a:ext>
              </a:extLst>
            </p:cNvPr>
            <p:cNvSpPr/>
            <p:nvPr/>
          </p:nvSpPr>
          <p:spPr>
            <a:xfrm>
              <a:off x="5207228" y="1755465"/>
              <a:ext cx="782651" cy="318652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8926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25000"/>
                    </a:schemeClr>
                  </a:solidFill>
                </a:rPr>
                <a:t>FP32</a:t>
              </a:r>
            </a:p>
          </p:txBody>
        </p: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0492CF00-0613-3B52-F87A-85553295EDA2}"/>
                </a:ext>
              </a:extLst>
            </p:cNvPr>
            <p:cNvCxnSpPr/>
            <p:nvPr/>
          </p:nvCxnSpPr>
          <p:spPr>
            <a:xfrm>
              <a:off x="4154388" y="2406576"/>
              <a:ext cx="325372" cy="0"/>
            </a:xfrm>
            <a:prstGeom prst="straightConnector1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67A43793-887F-8F62-16CF-358A0D69D829}"/>
              </a:ext>
            </a:extLst>
          </p:cNvPr>
          <p:cNvGrpSpPr/>
          <p:nvPr/>
        </p:nvGrpSpPr>
        <p:grpSpPr>
          <a:xfrm>
            <a:off x="6696488" y="3429000"/>
            <a:ext cx="1884919" cy="1134688"/>
            <a:chOff x="6033552" y="1755465"/>
            <a:chExt cx="1884919" cy="1134688"/>
          </a:xfrm>
        </p:grpSpPr>
        <p:sp>
          <p:nvSpPr>
            <p:cNvPr id="66" name="Rounded Rectangle 65">
              <a:extLst>
                <a:ext uri="{FF2B5EF4-FFF2-40B4-BE49-F238E27FC236}">
                  <a16:creationId xmlns:a16="http://schemas.microsoft.com/office/drawing/2014/main" id="{8016491E-5F52-1790-D3B3-C4E7EB4D0F57}"/>
                </a:ext>
              </a:extLst>
            </p:cNvPr>
            <p:cNvSpPr/>
            <p:nvPr/>
          </p:nvSpPr>
          <p:spPr>
            <a:xfrm>
              <a:off x="6358924" y="1922998"/>
              <a:ext cx="1553792" cy="967155"/>
            </a:xfrm>
            <a:prstGeom prst="roundRect">
              <a:avLst>
                <a:gd name="adj" fmla="val 37720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EB in </a:t>
              </a:r>
              <a:r>
                <a:rPr lang="en-US" dirty="0" err="1"/>
                <a:t>Phasa</a:t>
              </a:r>
              <a:endParaRPr lang="en-US" dirty="0"/>
            </a:p>
          </p:txBody>
        </p:sp>
        <p:sp>
          <p:nvSpPr>
            <p:cNvPr id="67" name="Rounded Rectangle 66">
              <a:extLst>
                <a:ext uri="{FF2B5EF4-FFF2-40B4-BE49-F238E27FC236}">
                  <a16:creationId xmlns:a16="http://schemas.microsoft.com/office/drawing/2014/main" id="{9EDD0F67-CE38-4EC0-45D9-40C70E780AE4}"/>
                </a:ext>
              </a:extLst>
            </p:cNvPr>
            <p:cNvSpPr/>
            <p:nvPr/>
          </p:nvSpPr>
          <p:spPr>
            <a:xfrm>
              <a:off x="7135820" y="1755465"/>
              <a:ext cx="782651" cy="318652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8926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25000"/>
                    </a:schemeClr>
                  </a:solidFill>
                </a:rPr>
                <a:t>FP32</a:t>
              </a:r>
            </a:p>
          </p:txBody>
        </p:sp>
        <p:cxnSp>
          <p:nvCxnSpPr>
            <p:cNvPr id="68" name="Straight Arrow Connector 67">
              <a:extLst>
                <a:ext uri="{FF2B5EF4-FFF2-40B4-BE49-F238E27FC236}">
                  <a16:creationId xmlns:a16="http://schemas.microsoft.com/office/drawing/2014/main" id="{FF702839-D338-BCDE-3CDF-03437B585E73}"/>
                </a:ext>
              </a:extLst>
            </p:cNvPr>
            <p:cNvCxnSpPr/>
            <p:nvPr/>
          </p:nvCxnSpPr>
          <p:spPr>
            <a:xfrm>
              <a:off x="6033552" y="2406576"/>
              <a:ext cx="325372" cy="0"/>
            </a:xfrm>
            <a:prstGeom prst="straightConnector1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615BD461-521C-C617-BA15-B2532B951291}"/>
              </a:ext>
            </a:extLst>
          </p:cNvPr>
          <p:cNvGrpSpPr/>
          <p:nvPr/>
        </p:nvGrpSpPr>
        <p:grpSpPr>
          <a:xfrm>
            <a:off x="8575652" y="3444985"/>
            <a:ext cx="1870045" cy="1118702"/>
            <a:chOff x="7912716" y="1771450"/>
            <a:chExt cx="1870045" cy="1118702"/>
          </a:xfrm>
        </p:grpSpPr>
        <p:sp>
          <p:nvSpPr>
            <p:cNvPr id="70" name="Rounded Rectangle 69">
              <a:extLst>
                <a:ext uri="{FF2B5EF4-FFF2-40B4-BE49-F238E27FC236}">
                  <a16:creationId xmlns:a16="http://schemas.microsoft.com/office/drawing/2014/main" id="{6BC5E794-1DB1-743B-1545-2F0476369877}"/>
                </a:ext>
              </a:extLst>
            </p:cNvPr>
            <p:cNvSpPr/>
            <p:nvPr/>
          </p:nvSpPr>
          <p:spPr>
            <a:xfrm>
              <a:off x="8223214" y="1922997"/>
              <a:ext cx="1553792" cy="967155"/>
            </a:xfrm>
            <a:prstGeom prst="roundRect">
              <a:avLst>
                <a:gd name="adj" fmla="val 37720"/>
              </a:avLst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Packaging</a:t>
              </a:r>
            </a:p>
            <a:p>
              <a:pPr algn="ctr"/>
              <a:r>
                <a:rPr lang="en-US" dirty="0"/>
                <a:t>In DBS</a:t>
              </a:r>
            </a:p>
          </p:txBody>
        </p:sp>
        <p:sp>
          <p:nvSpPr>
            <p:cNvPr id="71" name="Rounded Rectangle 70">
              <a:extLst>
                <a:ext uri="{FF2B5EF4-FFF2-40B4-BE49-F238E27FC236}">
                  <a16:creationId xmlns:a16="http://schemas.microsoft.com/office/drawing/2014/main" id="{1F28502B-A791-5C47-F835-7432C61F9F3D}"/>
                </a:ext>
              </a:extLst>
            </p:cNvPr>
            <p:cNvSpPr/>
            <p:nvPr/>
          </p:nvSpPr>
          <p:spPr>
            <a:xfrm>
              <a:off x="9000110" y="1771450"/>
              <a:ext cx="782651" cy="318652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8926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INT8</a:t>
              </a:r>
            </a:p>
          </p:txBody>
        </p:sp>
        <p:cxnSp>
          <p:nvCxnSpPr>
            <p:cNvPr id="72" name="Straight Arrow Connector 71">
              <a:extLst>
                <a:ext uri="{FF2B5EF4-FFF2-40B4-BE49-F238E27FC236}">
                  <a16:creationId xmlns:a16="http://schemas.microsoft.com/office/drawing/2014/main" id="{911007A5-53F3-8CB8-0C0E-364563A1E74B}"/>
                </a:ext>
              </a:extLst>
            </p:cNvPr>
            <p:cNvCxnSpPr/>
            <p:nvPr/>
          </p:nvCxnSpPr>
          <p:spPr>
            <a:xfrm>
              <a:off x="7912716" y="2412856"/>
              <a:ext cx="325372" cy="0"/>
            </a:xfrm>
            <a:prstGeom prst="straightConnector1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B54A1267-2A7A-F665-A591-7EDC375B6B7C}"/>
              </a:ext>
            </a:extLst>
          </p:cNvPr>
          <p:cNvSpPr/>
          <p:nvPr/>
        </p:nvSpPr>
        <p:spPr>
          <a:xfrm>
            <a:off x="1395254" y="5059564"/>
            <a:ext cx="1553792" cy="967155"/>
          </a:xfrm>
          <a:prstGeom prst="roundRect">
            <a:avLst>
              <a:gd name="adj" fmla="val 3772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Conformer training in </a:t>
            </a:r>
            <a:r>
              <a:rPr lang="en-US" dirty="0" err="1"/>
              <a:t>Phasa</a:t>
            </a:r>
            <a:endParaRPr lang="en-US" dirty="0"/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7E5DEA74-0C07-4AB8-4B47-88F9B6E9B0A8}"/>
              </a:ext>
            </a:extLst>
          </p:cNvPr>
          <p:cNvSpPr/>
          <p:nvPr/>
        </p:nvSpPr>
        <p:spPr>
          <a:xfrm>
            <a:off x="3274418" y="5059564"/>
            <a:ext cx="1553792" cy="967155"/>
          </a:xfrm>
          <a:prstGeom prst="roundRect">
            <a:avLst>
              <a:gd name="adj" fmla="val 3772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Serialization in </a:t>
            </a:r>
            <a:r>
              <a:rPr lang="en-US" dirty="0" err="1"/>
              <a:t>Phasa</a:t>
            </a:r>
            <a:endParaRPr lang="en-US" dirty="0"/>
          </a:p>
        </p:txBody>
      </p: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74748671-51CB-FFA0-9128-8F828875C9B9}"/>
              </a:ext>
            </a:extLst>
          </p:cNvPr>
          <p:cNvSpPr/>
          <p:nvPr/>
        </p:nvSpPr>
        <p:spPr>
          <a:xfrm>
            <a:off x="5153582" y="5079813"/>
            <a:ext cx="1553792" cy="967155"/>
          </a:xfrm>
          <a:prstGeom prst="roundRect">
            <a:avLst>
              <a:gd name="adj" fmla="val 3772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IL in </a:t>
            </a:r>
            <a:r>
              <a:rPr lang="en-US" dirty="0" err="1"/>
              <a:t>Phasa</a:t>
            </a:r>
            <a:endParaRPr lang="en-US" dirty="0"/>
          </a:p>
        </p:txBody>
      </p:sp>
      <p:sp>
        <p:nvSpPr>
          <p:cNvPr id="76" name="Rounded Rectangle 75">
            <a:extLst>
              <a:ext uri="{FF2B5EF4-FFF2-40B4-BE49-F238E27FC236}">
                <a16:creationId xmlns:a16="http://schemas.microsoft.com/office/drawing/2014/main" id="{96B0A753-108C-E71A-5473-CAAF34D363BC}"/>
              </a:ext>
            </a:extLst>
          </p:cNvPr>
          <p:cNvSpPr/>
          <p:nvPr/>
        </p:nvSpPr>
        <p:spPr>
          <a:xfrm>
            <a:off x="7032746" y="5059564"/>
            <a:ext cx="1553792" cy="967155"/>
          </a:xfrm>
          <a:prstGeom prst="roundRect">
            <a:avLst>
              <a:gd name="adj" fmla="val 3772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EB in </a:t>
            </a:r>
            <a:r>
              <a:rPr lang="en-US" dirty="0" err="1"/>
              <a:t>Phasa</a:t>
            </a:r>
            <a:endParaRPr lang="en-US" dirty="0"/>
          </a:p>
        </p:txBody>
      </p:sp>
      <p:sp>
        <p:nvSpPr>
          <p:cNvPr id="77" name="Rounded Rectangle 76">
            <a:extLst>
              <a:ext uri="{FF2B5EF4-FFF2-40B4-BE49-F238E27FC236}">
                <a16:creationId xmlns:a16="http://schemas.microsoft.com/office/drawing/2014/main" id="{124FDE70-0E81-5D93-9515-304931499FB9}"/>
              </a:ext>
            </a:extLst>
          </p:cNvPr>
          <p:cNvSpPr/>
          <p:nvPr/>
        </p:nvSpPr>
        <p:spPr>
          <a:xfrm>
            <a:off x="2133316" y="4892031"/>
            <a:ext cx="782651" cy="318652"/>
          </a:xfrm>
          <a:prstGeom prst="roundRect">
            <a:avLst>
              <a:gd name="adj" fmla="val 50000"/>
            </a:avLst>
          </a:prstGeom>
          <a:solidFill>
            <a:schemeClr val="bg1">
              <a:alpha val="8926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E6F72"/>
                </a:solidFill>
              </a:rPr>
              <a:t>FP8</a:t>
            </a:r>
          </a:p>
        </p:txBody>
      </p:sp>
      <p:sp>
        <p:nvSpPr>
          <p:cNvPr id="78" name="Rounded Rectangle 77">
            <a:extLst>
              <a:ext uri="{FF2B5EF4-FFF2-40B4-BE49-F238E27FC236}">
                <a16:creationId xmlns:a16="http://schemas.microsoft.com/office/drawing/2014/main" id="{89626A6E-5CE5-30CB-5D20-6F76EC055CEC}"/>
              </a:ext>
            </a:extLst>
          </p:cNvPr>
          <p:cNvSpPr/>
          <p:nvPr/>
        </p:nvSpPr>
        <p:spPr>
          <a:xfrm>
            <a:off x="4034673" y="4892031"/>
            <a:ext cx="782651" cy="318652"/>
          </a:xfrm>
          <a:prstGeom prst="roundRect">
            <a:avLst>
              <a:gd name="adj" fmla="val 50000"/>
            </a:avLst>
          </a:prstGeom>
          <a:solidFill>
            <a:schemeClr val="bg1">
              <a:alpha val="8926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E6F72"/>
                </a:solidFill>
              </a:rPr>
              <a:t>~FP8</a:t>
            </a:r>
          </a:p>
        </p:txBody>
      </p:sp>
      <p:sp>
        <p:nvSpPr>
          <p:cNvPr id="79" name="Rounded Rectangle 78">
            <a:extLst>
              <a:ext uri="{FF2B5EF4-FFF2-40B4-BE49-F238E27FC236}">
                <a16:creationId xmlns:a16="http://schemas.microsoft.com/office/drawing/2014/main" id="{F7A3321F-BCDF-4479-1921-CE5C21CAAD72}"/>
              </a:ext>
            </a:extLst>
          </p:cNvPr>
          <p:cNvSpPr/>
          <p:nvPr/>
        </p:nvSpPr>
        <p:spPr>
          <a:xfrm>
            <a:off x="5870164" y="4892031"/>
            <a:ext cx="782651" cy="318652"/>
          </a:xfrm>
          <a:prstGeom prst="roundRect">
            <a:avLst>
              <a:gd name="adj" fmla="val 50000"/>
            </a:avLst>
          </a:prstGeom>
          <a:solidFill>
            <a:schemeClr val="bg1">
              <a:alpha val="8926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7AC9C"/>
                </a:solidFill>
              </a:rPr>
              <a:t>~FP8</a:t>
            </a:r>
          </a:p>
        </p:txBody>
      </p:sp>
      <p:sp>
        <p:nvSpPr>
          <p:cNvPr id="80" name="Rounded Rectangle 79">
            <a:extLst>
              <a:ext uri="{FF2B5EF4-FFF2-40B4-BE49-F238E27FC236}">
                <a16:creationId xmlns:a16="http://schemas.microsoft.com/office/drawing/2014/main" id="{D2B5EF28-8CDD-C08A-A76D-3187E0DBFBA5}"/>
              </a:ext>
            </a:extLst>
          </p:cNvPr>
          <p:cNvSpPr/>
          <p:nvPr/>
        </p:nvSpPr>
        <p:spPr>
          <a:xfrm>
            <a:off x="7798756" y="4892031"/>
            <a:ext cx="782651" cy="318652"/>
          </a:xfrm>
          <a:prstGeom prst="roundRect">
            <a:avLst>
              <a:gd name="adj" fmla="val 50000"/>
            </a:avLst>
          </a:prstGeom>
          <a:solidFill>
            <a:schemeClr val="bg1">
              <a:alpha val="8926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7AC9C"/>
                </a:solidFill>
              </a:rPr>
              <a:t>~FP8</a:t>
            </a:r>
          </a:p>
        </p:txBody>
      </p: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2978CF55-1A84-35F0-5344-4CD50B8455A9}"/>
              </a:ext>
            </a:extLst>
          </p:cNvPr>
          <p:cNvCxnSpPr/>
          <p:nvPr/>
        </p:nvCxnSpPr>
        <p:spPr>
          <a:xfrm>
            <a:off x="2949046" y="5561248"/>
            <a:ext cx="325372" cy="0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0B05B4FF-7728-A6D8-0A79-63C6DD0DE85F}"/>
              </a:ext>
            </a:extLst>
          </p:cNvPr>
          <p:cNvCxnSpPr/>
          <p:nvPr/>
        </p:nvCxnSpPr>
        <p:spPr>
          <a:xfrm>
            <a:off x="4817324" y="5561248"/>
            <a:ext cx="325372" cy="0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6AB26691-6D0E-F843-B7A9-98C3F39DF9CE}"/>
              </a:ext>
            </a:extLst>
          </p:cNvPr>
          <p:cNvCxnSpPr/>
          <p:nvPr/>
        </p:nvCxnSpPr>
        <p:spPr>
          <a:xfrm>
            <a:off x="6696488" y="5561248"/>
            <a:ext cx="325372" cy="0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12A07B4C-C603-0F7E-449D-10A7CFCA6238}"/>
              </a:ext>
            </a:extLst>
          </p:cNvPr>
          <p:cNvCxnSpPr>
            <a:cxnSpLocks/>
            <a:stCxn id="76" idx="3"/>
            <a:endCxn id="70" idx="1"/>
          </p:cNvCxnSpPr>
          <p:nvPr/>
        </p:nvCxnSpPr>
        <p:spPr>
          <a:xfrm flipV="1">
            <a:off x="8586538" y="4080110"/>
            <a:ext cx="299612" cy="1463032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941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79" grpId="0" animBg="1"/>
      <p:bldP spid="80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880B1-8AA7-FC4D-2424-214894172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8-bit Quantization for Cloud Conformer on CPU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60865C-1EB8-F793-3F3C-BA8C1732A7F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8-bit post-training quantization can be lossy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6EE1A1-BD30-4734-D686-A3C33DA7D2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32-bit trained weight distributions vary among layers</a:t>
            </a:r>
          </a:p>
          <a:p>
            <a:pPr lvl="1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EF3707-A921-FEFE-531E-46B754D34D8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158288-228B-83A3-3F25-FAD354C8103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8" name="Content Placeholder 45">
            <a:extLst>
              <a:ext uri="{FF2B5EF4-FFF2-40B4-BE49-F238E27FC236}">
                <a16:creationId xmlns:a16="http://schemas.microsoft.com/office/drawing/2014/main" id="{E29AB733-2718-5173-8BD8-4CC8B4178E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738" y="2308619"/>
            <a:ext cx="11566525" cy="3915750"/>
          </a:xfrm>
          <a:prstGeom prst="rect">
            <a:avLst/>
          </a:pr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0A487B8F-3DA7-5010-7B81-06D148478454}"/>
              </a:ext>
            </a:extLst>
          </p:cNvPr>
          <p:cNvGrpSpPr/>
          <p:nvPr/>
        </p:nvGrpSpPr>
        <p:grpSpPr>
          <a:xfrm>
            <a:off x="1209207" y="2873868"/>
            <a:ext cx="10674524" cy="117423"/>
            <a:chOff x="1209207" y="2305455"/>
            <a:chExt cx="10674524" cy="117423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3357A1A2-D8AE-AF89-CAB0-865C82A01D36}"/>
                </a:ext>
              </a:extLst>
            </p:cNvPr>
            <p:cNvCxnSpPr>
              <a:cxnSpLocks/>
            </p:cNvCxnSpPr>
            <p:nvPr/>
          </p:nvCxnSpPr>
          <p:spPr>
            <a:xfrm>
              <a:off x="1209207" y="2305455"/>
              <a:ext cx="10669527" cy="0"/>
            </a:xfrm>
            <a:prstGeom prst="line">
              <a:avLst/>
            </a:prstGeom>
            <a:ln w="25400">
              <a:solidFill>
                <a:srgbClr val="C0000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9AB9D5AD-58BB-5E89-A919-683E07405893}"/>
                </a:ext>
              </a:extLst>
            </p:cNvPr>
            <p:cNvCxnSpPr>
              <a:cxnSpLocks/>
            </p:cNvCxnSpPr>
            <p:nvPr/>
          </p:nvCxnSpPr>
          <p:spPr>
            <a:xfrm>
              <a:off x="1214204" y="2422878"/>
              <a:ext cx="10669527" cy="0"/>
            </a:xfrm>
            <a:prstGeom prst="line">
              <a:avLst/>
            </a:prstGeom>
            <a:ln w="25400">
              <a:solidFill>
                <a:srgbClr val="C0000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Rectangle 36">
            <a:extLst>
              <a:ext uri="{FF2B5EF4-FFF2-40B4-BE49-F238E27FC236}">
                <a16:creationId xmlns:a16="http://schemas.microsoft.com/office/drawing/2014/main" id="{7C2E2B08-6971-FB7F-F70E-01E662DE0812}"/>
              </a:ext>
            </a:extLst>
          </p:cNvPr>
          <p:cNvSpPr/>
          <p:nvPr/>
        </p:nvSpPr>
        <p:spPr>
          <a:xfrm>
            <a:off x="1421618" y="2898375"/>
            <a:ext cx="10496974" cy="62435"/>
          </a:xfrm>
          <a:prstGeom prst="rect">
            <a:avLst/>
          </a:prstGeom>
          <a:solidFill>
            <a:srgbClr val="C00000">
              <a:alpha val="22553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5251F5A-58F7-C563-1B09-7DC2F511BFEA}"/>
              </a:ext>
            </a:extLst>
          </p:cNvPr>
          <p:cNvGrpSpPr/>
          <p:nvPr/>
        </p:nvGrpSpPr>
        <p:grpSpPr>
          <a:xfrm>
            <a:off x="2822713" y="2308619"/>
            <a:ext cx="215920" cy="1130499"/>
            <a:chOff x="2822713" y="2308619"/>
            <a:chExt cx="215920" cy="1130499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2F20F4E7-70DC-13C3-7072-0B1BE196E3BE}"/>
                </a:ext>
              </a:extLst>
            </p:cNvPr>
            <p:cNvSpPr/>
            <p:nvPr/>
          </p:nvSpPr>
          <p:spPr>
            <a:xfrm>
              <a:off x="2822713" y="2308619"/>
              <a:ext cx="215920" cy="215920"/>
            </a:xfrm>
            <a:prstGeom prst="ellipse">
              <a:avLst/>
            </a:prstGeom>
            <a:noFill/>
            <a:ln w="3175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77591EB0-A986-2F6C-4918-55D84047070A}"/>
                </a:ext>
              </a:extLst>
            </p:cNvPr>
            <p:cNvSpPr/>
            <p:nvPr/>
          </p:nvSpPr>
          <p:spPr>
            <a:xfrm>
              <a:off x="2822713" y="3223198"/>
              <a:ext cx="215920" cy="215920"/>
            </a:xfrm>
            <a:prstGeom prst="ellipse">
              <a:avLst/>
            </a:prstGeom>
            <a:noFill/>
            <a:ln w="3175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11831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880B1-8AA7-FC4D-2424-214894172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8-bit Quantization for Cloud Conformer on CPU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60865C-1EB8-F793-3F3C-BA8C1732A7F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8-bit post-training quantization can be lossy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6EE1A1-BD30-4734-D686-A3C33DA7D2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much accuracy loss exactly is from 8-bit PTQ?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EF3707-A921-FEFE-531E-46B754D34D8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blueflame-eu.aka.amazon.com</a:t>
            </a:r>
            <a:r>
              <a:rPr lang="en-US" dirty="0"/>
              <a:t>/execution/00ae93c7-5b14-45bd-8fd4-b1ab5f690d56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158288-228B-83A3-3F25-FAD354C8103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188F0EA1-B7FB-7600-F63F-C1A349519167}"/>
              </a:ext>
            </a:extLst>
          </p:cNvPr>
          <p:cNvGraphicFramePr>
            <a:graphicFrameLocks noGrp="1"/>
          </p:cNvGraphicFramePr>
          <p:nvPr/>
        </p:nvGraphicFramePr>
        <p:xfrm>
          <a:off x="1506779" y="4675077"/>
          <a:ext cx="8903730" cy="1483360"/>
        </p:xfrm>
        <a:graphic>
          <a:graphicData uri="http://schemas.openxmlformats.org/drawingml/2006/table">
            <a:tbl>
              <a:tblPr firstRow="1" bandRow="1">
                <a:tableStyleId>{EB344D84-9AFB-497E-A393-DC336BA19D2E}</a:tableStyleId>
              </a:tblPr>
              <a:tblGrid>
                <a:gridCol w="2525229">
                  <a:extLst>
                    <a:ext uri="{9D8B030D-6E8A-4147-A177-3AD203B41FA5}">
                      <a16:colId xmlns:a16="http://schemas.microsoft.com/office/drawing/2014/main" val="517521096"/>
                    </a:ext>
                  </a:extLst>
                </a:gridCol>
                <a:gridCol w="1794144">
                  <a:extLst>
                    <a:ext uri="{9D8B030D-6E8A-4147-A177-3AD203B41FA5}">
                      <a16:colId xmlns:a16="http://schemas.microsoft.com/office/drawing/2014/main" val="488055393"/>
                    </a:ext>
                  </a:extLst>
                </a:gridCol>
                <a:gridCol w="1729946">
                  <a:extLst>
                    <a:ext uri="{9D8B030D-6E8A-4147-A177-3AD203B41FA5}">
                      <a16:colId xmlns:a16="http://schemas.microsoft.com/office/drawing/2014/main" val="2195495689"/>
                    </a:ext>
                  </a:extLst>
                </a:gridCol>
                <a:gridCol w="2854411">
                  <a:extLst>
                    <a:ext uri="{9D8B030D-6E8A-4147-A177-3AD203B41FA5}">
                      <a16:colId xmlns:a16="http://schemas.microsoft.com/office/drawing/2014/main" val="19779135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Test 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INT8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FP32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WERR (FP32 </a:t>
                      </a:r>
                      <a:r>
                        <a:rPr lang="en-US" dirty="0" err="1"/>
                        <a:t>v.s</a:t>
                      </a:r>
                      <a:r>
                        <a:rPr lang="en-US" dirty="0"/>
                        <a:t>. INT8)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01264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tail_golden_live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7734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wbr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</a:rPr>
                        <a:t>7.69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</a:rPr>
                        <a:t>7.63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0668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system_multiturn_2022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</a:rPr>
                        <a:t>10.22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</a:rPr>
                        <a:t>10.15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2450950"/>
                  </a:ext>
                </a:extLst>
              </a:tr>
            </a:tbl>
          </a:graphicData>
        </a:graphic>
      </p:graphicFrame>
      <p:grpSp>
        <p:nvGrpSpPr>
          <p:cNvPr id="8" name="Group 7">
            <a:extLst>
              <a:ext uri="{FF2B5EF4-FFF2-40B4-BE49-F238E27FC236}">
                <a16:creationId xmlns:a16="http://schemas.microsoft.com/office/drawing/2014/main" id="{377D9E77-C7D0-A220-9B1B-78566816EC7E}"/>
              </a:ext>
            </a:extLst>
          </p:cNvPr>
          <p:cNvGrpSpPr/>
          <p:nvPr/>
        </p:nvGrpSpPr>
        <p:grpSpPr>
          <a:xfrm>
            <a:off x="1349180" y="1943756"/>
            <a:ext cx="1553792" cy="1134688"/>
            <a:chOff x="721432" y="1755465"/>
            <a:chExt cx="1553792" cy="1134688"/>
          </a:xfrm>
        </p:grpSpPr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C359FD5F-A8CF-277A-4753-466D70DB1C93}"/>
                </a:ext>
              </a:extLst>
            </p:cNvPr>
            <p:cNvSpPr/>
            <p:nvPr/>
          </p:nvSpPr>
          <p:spPr>
            <a:xfrm>
              <a:off x="721432" y="1922998"/>
              <a:ext cx="1553792" cy="967155"/>
            </a:xfrm>
            <a:prstGeom prst="roundRect">
              <a:avLst>
                <a:gd name="adj" fmla="val 37720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Conformer training in </a:t>
              </a:r>
              <a:r>
                <a:rPr lang="en-US" dirty="0" err="1"/>
                <a:t>Phasa</a:t>
              </a:r>
              <a:endParaRPr lang="en-US" dirty="0"/>
            </a:p>
          </p:txBody>
        </p:sp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F25C45E-1A46-87E8-2BDD-8BB739CE016C}"/>
                </a:ext>
              </a:extLst>
            </p:cNvPr>
            <p:cNvSpPr/>
            <p:nvPr/>
          </p:nvSpPr>
          <p:spPr>
            <a:xfrm>
              <a:off x="1470380" y="1755465"/>
              <a:ext cx="782651" cy="318652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8926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25000"/>
                    </a:schemeClr>
                  </a:solidFill>
                </a:rPr>
                <a:t>FP32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CEBA16D-4D17-343E-4F08-05519CA31588}"/>
              </a:ext>
            </a:extLst>
          </p:cNvPr>
          <p:cNvGrpSpPr/>
          <p:nvPr/>
        </p:nvGrpSpPr>
        <p:grpSpPr>
          <a:xfrm>
            <a:off x="2913858" y="1943756"/>
            <a:ext cx="1868278" cy="1134688"/>
            <a:chOff x="2286110" y="1755465"/>
            <a:chExt cx="1868278" cy="1134688"/>
          </a:xfrm>
        </p:grpSpPr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6FB643D0-A324-8269-79F3-806B6EE7639F}"/>
                </a:ext>
              </a:extLst>
            </p:cNvPr>
            <p:cNvSpPr/>
            <p:nvPr/>
          </p:nvSpPr>
          <p:spPr>
            <a:xfrm>
              <a:off x="2600596" y="1922998"/>
              <a:ext cx="1553792" cy="967155"/>
            </a:xfrm>
            <a:prstGeom prst="roundRect">
              <a:avLst>
                <a:gd name="adj" fmla="val 37720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Serialization in </a:t>
              </a:r>
              <a:r>
                <a:rPr lang="en-US" dirty="0" err="1"/>
                <a:t>Phasa</a:t>
              </a:r>
              <a:endParaRPr lang="en-US" dirty="0"/>
            </a:p>
          </p:txBody>
        </p:sp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C79F0A68-67CA-5AC0-9756-3E1F503433BF}"/>
                </a:ext>
              </a:extLst>
            </p:cNvPr>
            <p:cNvSpPr/>
            <p:nvPr/>
          </p:nvSpPr>
          <p:spPr>
            <a:xfrm>
              <a:off x="3371737" y="1755465"/>
              <a:ext cx="782651" cy="318652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8926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25000"/>
                    </a:schemeClr>
                  </a:solidFill>
                </a:rPr>
                <a:t>FP32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5F50F913-909D-A863-8EE2-149CCA610CE5}"/>
                </a:ext>
              </a:extLst>
            </p:cNvPr>
            <p:cNvCxnSpPr/>
            <p:nvPr/>
          </p:nvCxnSpPr>
          <p:spPr>
            <a:xfrm>
              <a:off x="2286110" y="2406576"/>
              <a:ext cx="325372" cy="0"/>
            </a:xfrm>
            <a:prstGeom prst="straightConnector1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0D64D0CF-E9E4-D9A1-6CFD-21BA20C29837}"/>
              </a:ext>
            </a:extLst>
          </p:cNvPr>
          <p:cNvGrpSpPr/>
          <p:nvPr/>
        </p:nvGrpSpPr>
        <p:grpSpPr>
          <a:xfrm>
            <a:off x="4782136" y="1943756"/>
            <a:ext cx="1879164" cy="1154937"/>
            <a:chOff x="4154388" y="1755465"/>
            <a:chExt cx="1879164" cy="1154937"/>
          </a:xfrm>
        </p:grpSpPr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BAEC639B-DFFB-20E0-17C8-DC4E7652B474}"/>
                </a:ext>
              </a:extLst>
            </p:cNvPr>
            <p:cNvSpPr/>
            <p:nvPr/>
          </p:nvSpPr>
          <p:spPr>
            <a:xfrm>
              <a:off x="4479760" y="1943247"/>
              <a:ext cx="1553792" cy="967155"/>
            </a:xfrm>
            <a:prstGeom prst="roundRect">
              <a:avLst>
                <a:gd name="adj" fmla="val 37720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IL in </a:t>
              </a:r>
              <a:r>
                <a:rPr lang="en-US" dirty="0" err="1"/>
                <a:t>Phasa</a:t>
              </a:r>
              <a:endParaRPr lang="en-US" dirty="0"/>
            </a:p>
          </p:txBody>
        </p:sp>
        <p:sp>
          <p:nvSpPr>
            <p:cNvPr id="17" name="Rounded Rectangle 16">
              <a:extLst>
                <a:ext uri="{FF2B5EF4-FFF2-40B4-BE49-F238E27FC236}">
                  <a16:creationId xmlns:a16="http://schemas.microsoft.com/office/drawing/2014/main" id="{52E3C7BE-93E0-DB59-3E18-50991FC37B97}"/>
                </a:ext>
              </a:extLst>
            </p:cNvPr>
            <p:cNvSpPr/>
            <p:nvPr/>
          </p:nvSpPr>
          <p:spPr>
            <a:xfrm>
              <a:off x="5207228" y="1755465"/>
              <a:ext cx="782651" cy="318652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8926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25000"/>
                    </a:schemeClr>
                  </a:solidFill>
                </a:rPr>
                <a:t>FP32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B043F635-3863-33D7-15E8-F8D195B7371E}"/>
                </a:ext>
              </a:extLst>
            </p:cNvPr>
            <p:cNvCxnSpPr/>
            <p:nvPr/>
          </p:nvCxnSpPr>
          <p:spPr>
            <a:xfrm>
              <a:off x="4154388" y="2406576"/>
              <a:ext cx="325372" cy="0"/>
            </a:xfrm>
            <a:prstGeom prst="straightConnector1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9B6D9C7-308D-E785-BF5D-8C671B2F059E}"/>
              </a:ext>
            </a:extLst>
          </p:cNvPr>
          <p:cNvGrpSpPr/>
          <p:nvPr/>
        </p:nvGrpSpPr>
        <p:grpSpPr>
          <a:xfrm>
            <a:off x="6661300" y="1943756"/>
            <a:ext cx="1884919" cy="1134688"/>
            <a:chOff x="6033552" y="1755465"/>
            <a:chExt cx="1884919" cy="1134688"/>
          </a:xfrm>
        </p:grpSpPr>
        <p:sp>
          <p:nvSpPr>
            <p:cNvPr id="20" name="Rounded Rectangle 19">
              <a:extLst>
                <a:ext uri="{FF2B5EF4-FFF2-40B4-BE49-F238E27FC236}">
                  <a16:creationId xmlns:a16="http://schemas.microsoft.com/office/drawing/2014/main" id="{63964989-212F-72C4-36DB-E6F99225F282}"/>
                </a:ext>
              </a:extLst>
            </p:cNvPr>
            <p:cNvSpPr/>
            <p:nvPr/>
          </p:nvSpPr>
          <p:spPr>
            <a:xfrm>
              <a:off x="6358924" y="1922998"/>
              <a:ext cx="1553792" cy="967155"/>
            </a:xfrm>
            <a:prstGeom prst="roundRect">
              <a:avLst>
                <a:gd name="adj" fmla="val 37720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EB in </a:t>
              </a:r>
              <a:r>
                <a:rPr lang="en-US" dirty="0" err="1"/>
                <a:t>Phasa</a:t>
              </a:r>
              <a:endParaRPr lang="en-US" dirty="0"/>
            </a:p>
          </p:txBody>
        </p:sp>
        <p:sp>
          <p:nvSpPr>
            <p:cNvPr id="21" name="Rounded Rectangle 20">
              <a:extLst>
                <a:ext uri="{FF2B5EF4-FFF2-40B4-BE49-F238E27FC236}">
                  <a16:creationId xmlns:a16="http://schemas.microsoft.com/office/drawing/2014/main" id="{85F9A1F3-C95D-63D7-2151-4B2A2C429368}"/>
                </a:ext>
              </a:extLst>
            </p:cNvPr>
            <p:cNvSpPr/>
            <p:nvPr/>
          </p:nvSpPr>
          <p:spPr>
            <a:xfrm>
              <a:off x="7135820" y="1755465"/>
              <a:ext cx="782651" cy="318652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8926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25000"/>
                    </a:schemeClr>
                  </a:solidFill>
                </a:rPr>
                <a:t>FP32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FBF39397-725B-CDC0-891B-0E2F09B5D7C0}"/>
                </a:ext>
              </a:extLst>
            </p:cNvPr>
            <p:cNvCxnSpPr/>
            <p:nvPr/>
          </p:nvCxnSpPr>
          <p:spPr>
            <a:xfrm>
              <a:off x="6033552" y="2406576"/>
              <a:ext cx="325372" cy="0"/>
            </a:xfrm>
            <a:prstGeom prst="straightConnector1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F6299B3-6F67-65F4-1D27-C8878D3B3B86}"/>
              </a:ext>
            </a:extLst>
          </p:cNvPr>
          <p:cNvGrpSpPr/>
          <p:nvPr/>
        </p:nvGrpSpPr>
        <p:grpSpPr>
          <a:xfrm>
            <a:off x="8540464" y="1959741"/>
            <a:ext cx="1870045" cy="1118702"/>
            <a:chOff x="7912716" y="1771450"/>
            <a:chExt cx="1870045" cy="1118702"/>
          </a:xfrm>
        </p:grpSpPr>
        <p:sp>
          <p:nvSpPr>
            <p:cNvPr id="24" name="Rounded Rectangle 23">
              <a:extLst>
                <a:ext uri="{FF2B5EF4-FFF2-40B4-BE49-F238E27FC236}">
                  <a16:creationId xmlns:a16="http://schemas.microsoft.com/office/drawing/2014/main" id="{F373A1E4-48EE-67B8-E740-FB7A3A955506}"/>
                </a:ext>
              </a:extLst>
            </p:cNvPr>
            <p:cNvSpPr/>
            <p:nvPr/>
          </p:nvSpPr>
          <p:spPr>
            <a:xfrm>
              <a:off x="8223214" y="1922997"/>
              <a:ext cx="1553792" cy="967155"/>
            </a:xfrm>
            <a:prstGeom prst="roundRect">
              <a:avLst>
                <a:gd name="adj" fmla="val 37720"/>
              </a:avLst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Packaging</a:t>
              </a:r>
            </a:p>
            <a:p>
              <a:pPr algn="ctr"/>
              <a:r>
                <a:rPr lang="en-US" dirty="0"/>
                <a:t>In DBS</a:t>
              </a:r>
            </a:p>
          </p:txBody>
        </p:sp>
        <p:sp>
          <p:nvSpPr>
            <p:cNvPr id="25" name="Rounded Rectangle 24">
              <a:extLst>
                <a:ext uri="{FF2B5EF4-FFF2-40B4-BE49-F238E27FC236}">
                  <a16:creationId xmlns:a16="http://schemas.microsoft.com/office/drawing/2014/main" id="{5E65665E-5709-3277-7985-85E4D16F257F}"/>
                </a:ext>
              </a:extLst>
            </p:cNvPr>
            <p:cNvSpPr/>
            <p:nvPr/>
          </p:nvSpPr>
          <p:spPr>
            <a:xfrm>
              <a:off x="9000110" y="1771450"/>
              <a:ext cx="782651" cy="318652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8926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INT8</a:t>
              </a:r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E43B8820-1950-D16C-0DA7-7651D15D936C}"/>
                </a:ext>
              </a:extLst>
            </p:cNvPr>
            <p:cNvCxnSpPr/>
            <p:nvPr/>
          </p:nvCxnSpPr>
          <p:spPr>
            <a:xfrm>
              <a:off x="7912716" y="2412856"/>
              <a:ext cx="325372" cy="0"/>
            </a:xfrm>
            <a:prstGeom prst="straightConnector1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7DC303CB-6323-2A0A-0386-17A5CEF81A36}"/>
              </a:ext>
            </a:extLst>
          </p:cNvPr>
          <p:cNvGrpSpPr/>
          <p:nvPr/>
        </p:nvGrpSpPr>
        <p:grpSpPr>
          <a:xfrm>
            <a:off x="8540464" y="2594867"/>
            <a:ext cx="1870045" cy="1645258"/>
            <a:chOff x="8540464" y="2594867"/>
            <a:chExt cx="1870045" cy="1645258"/>
          </a:xfrm>
        </p:grpSpPr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84BF834D-61C0-15D6-B7F5-0A26012421A7}"/>
                </a:ext>
              </a:extLst>
            </p:cNvPr>
            <p:cNvCxnSpPr>
              <a:cxnSpLocks/>
              <a:stCxn id="20" idx="3"/>
              <a:endCxn id="30" idx="1"/>
            </p:cNvCxnSpPr>
            <p:nvPr/>
          </p:nvCxnSpPr>
          <p:spPr>
            <a:xfrm>
              <a:off x="8540464" y="2594867"/>
              <a:ext cx="310498" cy="1161681"/>
            </a:xfrm>
            <a:prstGeom prst="straightConnector1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Rounded Rectangle 29">
              <a:extLst>
                <a:ext uri="{FF2B5EF4-FFF2-40B4-BE49-F238E27FC236}">
                  <a16:creationId xmlns:a16="http://schemas.microsoft.com/office/drawing/2014/main" id="{F9DE53CF-C841-E266-EC53-8241AF1D9DC4}"/>
                </a:ext>
              </a:extLst>
            </p:cNvPr>
            <p:cNvSpPr/>
            <p:nvPr/>
          </p:nvSpPr>
          <p:spPr>
            <a:xfrm>
              <a:off x="8850962" y="3272970"/>
              <a:ext cx="1553792" cy="967155"/>
            </a:xfrm>
            <a:prstGeom prst="roundRect">
              <a:avLst>
                <a:gd name="adj" fmla="val 37720"/>
              </a:avLst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Packaging</a:t>
              </a:r>
            </a:p>
            <a:p>
              <a:pPr algn="ctr"/>
              <a:r>
                <a:rPr lang="en-US" dirty="0"/>
                <a:t>In DBS</a:t>
              </a:r>
            </a:p>
          </p:txBody>
        </p:sp>
        <p:sp>
          <p:nvSpPr>
            <p:cNvPr id="31" name="Rounded Rectangle 30">
              <a:extLst>
                <a:ext uri="{FF2B5EF4-FFF2-40B4-BE49-F238E27FC236}">
                  <a16:creationId xmlns:a16="http://schemas.microsoft.com/office/drawing/2014/main" id="{C9B3A00B-1CF2-0229-AFB0-D98A7317FCA1}"/>
                </a:ext>
              </a:extLst>
            </p:cNvPr>
            <p:cNvSpPr/>
            <p:nvPr/>
          </p:nvSpPr>
          <p:spPr>
            <a:xfrm>
              <a:off x="9627858" y="3121423"/>
              <a:ext cx="782651" cy="318652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8926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FP32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81685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880B1-8AA7-FC4D-2424-214894172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8-bit Quantization for Cloud Conformer on CPU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60865C-1EB8-F793-3F3C-BA8C1732A7F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QAT+PTQ </a:t>
            </a:r>
            <a:r>
              <a:rPr lang="en-US" dirty="0" err="1"/>
              <a:t>v.s</a:t>
            </a:r>
            <a:r>
              <a:rPr lang="en-US" dirty="0"/>
              <a:t>. PTQ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6EE1A1-BD30-4734-D686-A3C33DA7D2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With QAT, the de-DE Conformer candidate shows 2-4% WERR after NB on </a:t>
            </a:r>
            <a:r>
              <a:rPr lang="en-US" dirty="0" err="1"/>
              <a:t>wbr</a:t>
            </a:r>
            <a:r>
              <a:rPr lang="en-US" dirty="0"/>
              <a:t>/tail/multiturn.</a:t>
            </a:r>
          </a:p>
          <a:p>
            <a:pPr lvl="1"/>
            <a:r>
              <a:rPr lang="en-US" dirty="0"/>
              <a:t>Disabling both LM passes, we still observe 1-2% WERR.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EF3707-A921-FEFE-531E-46B754D34D8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71332" y="6394912"/>
            <a:ext cx="8707402" cy="208382"/>
          </a:xfrm>
        </p:spPr>
        <p:txBody>
          <a:bodyPr/>
          <a:lstStyle/>
          <a:p>
            <a:r>
              <a:rPr lang="en-US" dirty="0">
                <a:hlinkClick r:id="rId3"/>
              </a:rPr>
              <a:t>https://blueflame-eu.aka.amazon.com/execution/96c616a0-2a55-4cae-bdc8-d4b829b4d068</a:t>
            </a:r>
            <a:endParaRPr lang="en-US" dirty="0"/>
          </a:p>
          <a:p>
            <a:r>
              <a:rPr lang="en-US" dirty="0"/>
              <a:t>(LM disabled) https://</a:t>
            </a:r>
            <a:r>
              <a:rPr lang="en-US" dirty="0" err="1"/>
              <a:t>blueflame-eu.aka.amazon.com</a:t>
            </a:r>
            <a:r>
              <a:rPr lang="en-US" dirty="0"/>
              <a:t>/execution/3cbde29c-9c37-4607-8e61-a6bc93f5a312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158288-228B-83A3-3F25-FAD354C8103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26701778-063B-A8FA-7043-7A53ADEBADA7}"/>
              </a:ext>
            </a:extLst>
          </p:cNvPr>
          <p:cNvSpPr/>
          <p:nvPr/>
        </p:nvSpPr>
        <p:spPr>
          <a:xfrm>
            <a:off x="67249" y="5119668"/>
            <a:ext cx="1553792" cy="967155"/>
          </a:xfrm>
          <a:prstGeom prst="roundRect">
            <a:avLst>
              <a:gd name="adj" fmla="val 3772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Conformer training in </a:t>
            </a:r>
            <a:r>
              <a:rPr lang="en-US" dirty="0" err="1"/>
              <a:t>Phasa</a:t>
            </a:r>
            <a:endParaRPr lang="en-US" dirty="0"/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05B79512-ECC1-A179-4A15-D6B801144C98}"/>
              </a:ext>
            </a:extLst>
          </p:cNvPr>
          <p:cNvSpPr/>
          <p:nvPr/>
        </p:nvSpPr>
        <p:spPr>
          <a:xfrm>
            <a:off x="1946413" y="5119668"/>
            <a:ext cx="1553792" cy="967155"/>
          </a:xfrm>
          <a:prstGeom prst="roundRect">
            <a:avLst>
              <a:gd name="adj" fmla="val 3772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Serialization in </a:t>
            </a:r>
            <a:r>
              <a:rPr lang="en-US" dirty="0" err="1"/>
              <a:t>Phasa</a:t>
            </a:r>
            <a:endParaRPr lang="en-US" dirty="0"/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445DA9C9-DEFC-A6BB-05EA-911D8C30D678}"/>
              </a:ext>
            </a:extLst>
          </p:cNvPr>
          <p:cNvSpPr/>
          <p:nvPr/>
        </p:nvSpPr>
        <p:spPr>
          <a:xfrm>
            <a:off x="3825577" y="5139917"/>
            <a:ext cx="1553792" cy="967155"/>
          </a:xfrm>
          <a:prstGeom prst="roundRect">
            <a:avLst>
              <a:gd name="adj" fmla="val 3772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IL in </a:t>
            </a:r>
            <a:r>
              <a:rPr lang="en-US" dirty="0" err="1"/>
              <a:t>Phasa</a:t>
            </a:r>
            <a:endParaRPr lang="en-US" dirty="0"/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DEEE68E7-3E99-9E8D-D014-9EB9B0AFC2A5}"/>
              </a:ext>
            </a:extLst>
          </p:cNvPr>
          <p:cNvSpPr/>
          <p:nvPr/>
        </p:nvSpPr>
        <p:spPr>
          <a:xfrm>
            <a:off x="5704741" y="5119668"/>
            <a:ext cx="1553792" cy="967155"/>
          </a:xfrm>
          <a:prstGeom prst="roundRect">
            <a:avLst>
              <a:gd name="adj" fmla="val 3772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EB in </a:t>
            </a:r>
            <a:r>
              <a:rPr lang="en-US" dirty="0" err="1"/>
              <a:t>Phasa</a:t>
            </a:r>
            <a:endParaRPr lang="en-US" dirty="0"/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06A0C71A-69A2-6BB8-A848-F9A019293D4C}"/>
              </a:ext>
            </a:extLst>
          </p:cNvPr>
          <p:cNvSpPr/>
          <p:nvPr/>
        </p:nvSpPr>
        <p:spPr>
          <a:xfrm>
            <a:off x="805311" y="4952135"/>
            <a:ext cx="782651" cy="318652"/>
          </a:xfrm>
          <a:prstGeom prst="roundRect">
            <a:avLst>
              <a:gd name="adj" fmla="val 50000"/>
            </a:avLst>
          </a:prstGeom>
          <a:solidFill>
            <a:schemeClr val="bg1">
              <a:alpha val="8926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E6F72"/>
                </a:solidFill>
              </a:rPr>
              <a:t>FP8</a:t>
            </a: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D93A3EDB-F082-1646-5AA1-73CA37D5B3C0}"/>
              </a:ext>
            </a:extLst>
          </p:cNvPr>
          <p:cNvSpPr/>
          <p:nvPr/>
        </p:nvSpPr>
        <p:spPr>
          <a:xfrm>
            <a:off x="4542159" y="4952135"/>
            <a:ext cx="782651" cy="318652"/>
          </a:xfrm>
          <a:prstGeom prst="roundRect">
            <a:avLst>
              <a:gd name="adj" fmla="val 50000"/>
            </a:avLst>
          </a:prstGeom>
          <a:solidFill>
            <a:schemeClr val="bg1">
              <a:alpha val="8926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7AC9C"/>
                </a:solidFill>
              </a:rPr>
              <a:t>~FP8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C9200038-C761-4B3B-CE65-AF2BCBEF4D0E}"/>
              </a:ext>
            </a:extLst>
          </p:cNvPr>
          <p:cNvSpPr/>
          <p:nvPr/>
        </p:nvSpPr>
        <p:spPr>
          <a:xfrm>
            <a:off x="6470751" y="4952135"/>
            <a:ext cx="782651" cy="318652"/>
          </a:xfrm>
          <a:prstGeom prst="roundRect">
            <a:avLst>
              <a:gd name="adj" fmla="val 50000"/>
            </a:avLst>
          </a:prstGeom>
          <a:solidFill>
            <a:schemeClr val="bg1">
              <a:alpha val="8926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7AC9C"/>
                </a:solidFill>
              </a:rPr>
              <a:t>~FP8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1D2ABFB1-8BCE-3F37-C808-96735BB77895}"/>
              </a:ext>
            </a:extLst>
          </p:cNvPr>
          <p:cNvCxnSpPr/>
          <p:nvPr/>
        </p:nvCxnSpPr>
        <p:spPr>
          <a:xfrm>
            <a:off x="1621041" y="5621352"/>
            <a:ext cx="325372" cy="0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18785BB9-A720-4AB3-9A60-BD616DB05DBE}"/>
              </a:ext>
            </a:extLst>
          </p:cNvPr>
          <p:cNvCxnSpPr/>
          <p:nvPr/>
        </p:nvCxnSpPr>
        <p:spPr>
          <a:xfrm>
            <a:off x="3489319" y="5621352"/>
            <a:ext cx="325372" cy="0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39A1A1CC-A543-B27D-0402-B1009EAFA7DC}"/>
              </a:ext>
            </a:extLst>
          </p:cNvPr>
          <p:cNvCxnSpPr/>
          <p:nvPr/>
        </p:nvCxnSpPr>
        <p:spPr>
          <a:xfrm>
            <a:off x="5368483" y="5621352"/>
            <a:ext cx="325372" cy="0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8730BFAD-4305-EAA5-2E34-16EADD6DEAC8}"/>
              </a:ext>
            </a:extLst>
          </p:cNvPr>
          <p:cNvGrpSpPr/>
          <p:nvPr/>
        </p:nvGrpSpPr>
        <p:grpSpPr>
          <a:xfrm>
            <a:off x="1169517" y="3573756"/>
            <a:ext cx="1553792" cy="2047596"/>
            <a:chOff x="1169517" y="3573756"/>
            <a:chExt cx="1553792" cy="2047596"/>
          </a:xfrm>
        </p:grpSpPr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60932B88-25F7-03F4-59D3-54611F1CAA2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21041" y="4654198"/>
              <a:ext cx="287583" cy="967154"/>
            </a:xfrm>
            <a:prstGeom prst="straightConnector1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Rounded Rectangle 43">
              <a:extLst>
                <a:ext uri="{FF2B5EF4-FFF2-40B4-BE49-F238E27FC236}">
                  <a16:creationId xmlns:a16="http://schemas.microsoft.com/office/drawing/2014/main" id="{C27DA52B-666B-585C-AA4F-109AD3EDC886}"/>
                </a:ext>
              </a:extLst>
            </p:cNvPr>
            <p:cNvSpPr/>
            <p:nvPr/>
          </p:nvSpPr>
          <p:spPr>
            <a:xfrm>
              <a:off x="1169517" y="3725303"/>
              <a:ext cx="1553792" cy="967155"/>
            </a:xfrm>
            <a:prstGeom prst="roundRect">
              <a:avLst>
                <a:gd name="adj" fmla="val 37720"/>
              </a:avLst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Packaging</a:t>
              </a:r>
            </a:p>
            <a:p>
              <a:pPr algn="ctr"/>
              <a:r>
                <a:rPr lang="en-US" dirty="0"/>
                <a:t>In DBS</a:t>
              </a:r>
            </a:p>
          </p:txBody>
        </p:sp>
        <p:sp>
          <p:nvSpPr>
            <p:cNvPr id="45" name="Rounded Rectangle 44">
              <a:extLst>
                <a:ext uri="{FF2B5EF4-FFF2-40B4-BE49-F238E27FC236}">
                  <a16:creationId xmlns:a16="http://schemas.microsoft.com/office/drawing/2014/main" id="{4BB615B0-20D8-26F9-8DEF-6B97892142EF}"/>
                </a:ext>
              </a:extLst>
            </p:cNvPr>
            <p:cNvSpPr/>
            <p:nvPr/>
          </p:nvSpPr>
          <p:spPr>
            <a:xfrm>
              <a:off x="1902869" y="3573756"/>
              <a:ext cx="782651" cy="318652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8926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INT8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79BD0C1C-B085-BD59-5BE4-C6CB3DA2E2CD}"/>
                </a:ext>
              </a:extLst>
            </p:cNvPr>
            <p:cNvSpPr txBox="1"/>
            <p:nvPr/>
          </p:nvSpPr>
          <p:spPr>
            <a:xfrm>
              <a:off x="2320056" y="4299669"/>
              <a:ext cx="283151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3200" b="1" i="0" dirty="0">
                  <a:solidFill>
                    <a:srgbClr val="00B050"/>
                  </a:solidFill>
                  <a:effectLst/>
                  <a:latin typeface="Bauhaus 93" pitchFamily="82" charset="77"/>
                </a:rPr>
                <a:t>✓</a:t>
              </a:r>
              <a:endParaRPr lang="en-US" sz="3200" b="1" dirty="0">
                <a:solidFill>
                  <a:srgbClr val="00B050"/>
                </a:solidFill>
                <a:latin typeface="Bauhaus 93" pitchFamily="82" charset="77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6115428-E8BF-CD9B-0EB8-49492F00E102}"/>
              </a:ext>
            </a:extLst>
          </p:cNvPr>
          <p:cNvGrpSpPr/>
          <p:nvPr/>
        </p:nvGrpSpPr>
        <p:grpSpPr>
          <a:xfrm>
            <a:off x="3043523" y="3575898"/>
            <a:ext cx="1553792" cy="2047596"/>
            <a:chOff x="3043523" y="3575898"/>
            <a:chExt cx="1553792" cy="2047596"/>
          </a:xfrm>
        </p:grpSpPr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114EC21A-E63E-ACFE-2EFB-91110EEDA31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95047" y="4656340"/>
              <a:ext cx="287583" cy="967154"/>
            </a:xfrm>
            <a:prstGeom prst="straightConnector1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Rounded Rectangle 46">
              <a:extLst>
                <a:ext uri="{FF2B5EF4-FFF2-40B4-BE49-F238E27FC236}">
                  <a16:creationId xmlns:a16="http://schemas.microsoft.com/office/drawing/2014/main" id="{6A42A9F6-F148-EF19-EF46-EA164B3B6209}"/>
                </a:ext>
              </a:extLst>
            </p:cNvPr>
            <p:cNvSpPr/>
            <p:nvPr/>
          </p:nvSpPr>
          <p:spPr>
            <a:xfrm>
              <a:off x="3043523" y="3727445"/>
              <a:ext cx="1553792" cy="967155"/>
            </a:xfrm>
            <a:prstGeom prst="roundRect">
              <a:avLst>
                <a:gd name="adj" fmla="val 37720"/>
              </a:avLst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Packaging</a:t>
              </a:r>
            </a:p>
            <a:p>
              <a:pPr algn="ctr"/>
              <a:r>
                <a:rPr lang="en-US" dirty="0"/>
                <a:t>In DBS</a:t>
              </a:r>
            </a:p>
          </p:txBody>
        </p:sp>
        <p:sp>
          <p:nvSpPr>
            <p:cNvPr id="48" name="Rounded Rectangle 47">
              <a:extLst>
                <a:ext uri="{FF2B5EF4-FFF2-40B4-BE49-F238E27FC236}">
                  <a16:creationId xmlns:a16="http://schemas.microsoft.com/office/drawing/2014/main" id="{2D6C234F-C733-73E6-6655-132F498E043F}"/>
                </a:ext>
              </a:extLst>
            </p:cNvPr>
            <p:cNvSpPr/>
            <p:nvPr/>
          </p:nvSpPr>
          <p:spPr>
            <a:xfrm>
              <a:off x="3776875" y="3575898"/>
              <a:ext cx="782651" cy="318652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8926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INT8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241DC369-EDC7-C7DD-7D7E-53199F367F89}"/>
                </a:ext>
              </a:extLst>
            </p:cNvPr>
            <p:cNvSpPr txBox="1"/>
            <p:nvPr/>
          </p:nvSpPr>
          <p:spPr>
            <a:xfrm>
              <a:off x="4210100" y="4267905"/>
              <a:ext cx="283151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3200" b="1" i="0" dirty="0">
                  <a:solidFill>
                    <a:srgbClr val="00B050"/>
                  </a:solidFill>
                  <a:effectLst/>
                  <a:latin typeface="Bauhaus 93" pitchFamily="82" charset="77"/>
                </a:rPr>
                <a:t>✓</a:t>
              </a:r>
              <a:endParaRPr lang="en-US" sz="3200" b="1" dirty="0">
                <a:solidFill>
                  <a:srgbClr val="00B050"/>
                </a:solidFill>
                <a:latin typeface="Bauhaus 93" pitchFamily="82" charset="77"/>
              </a:endParaRPr>
            </a:p>
          </p:txBody>
        </p:sp>
      </p:grpSp>
      <p:sp>
        <p:nvSpPr>
          <p:cNvPr id="54" name="Rounded Rectangle 53">
            <a:extLst>
              <a:ext uri="{FF2B5EF4-FFF2-40B4-BE49-F238E27FC236}">
                <a16:creationId xmlns:a16="http://schemas.microsoft.com/office/drawing/2014/main" id="{311B7299-3DDD-F63C-C9A1-D3A4C41C6A72}"/>
              </a:ext>
            </a:extLst>
          </p:cNvPr>
          <p:cNvSpPr/>
          <p:nvPr/>
        </p:nvSpPr>
        <p:spPr>
          <a:xfrm>
            <a:off x="2802300" y="4978449"/>
            <a:ext cx="782651" cy="318652"/>
          </a:xfrm>
          <a:prstGeom prst="roundRect">
            <a:avLst>
              <a:gd name="adj" fmla="val 50000"/>
            </a:avLst>
          </a:prstGeom>
          <a:solidFill>
            <a:schemeClr val="bg1">
              <a:alpha val="8926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7AC9C"/>
                </a:solidFill>
              </a:rPr>
              <a:t>~FP8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74C95A8F-36E4-B4F3-C141-2ADFC0C38526}"/>
              </a:ext>
            </a:extLst>
          </p:cNvPr>
          <p:cNvGrpSpPr/>
          <p:nvPr/>
        </p:nvGrpSpPr>
        <p:grpSpPr>
          <a:xfrm>
            <a:off x="4925280" y="3573756"/>
            <a:ext cx="1553792" cy="2047596"/>
            <a:chOff x="4925280" y="3573756"/>
            <a:chExt cx="1553792" cy="2047596"/>
          </a:xfrm>
        </p:grpSpPr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66E53183-51C6-B32F-9F5A-DD4CE95A5F2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76804" y="4654198"/>
              <a:ext cx="287583" cy="967154"/>
            </a:xfrm>
            <a:prstGeom prst="straightConnector1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Rounded Rectangle 49">
              <a:extLst>
                <a:ext uri="{FF2B5EF4-FFF2-40B4-BE49-F238E27FC236}">
                  <a16:creationId xmlns:a16="http://schemas.microsoft.com/office/drawing/2014/main" id="{7EFB9F64-6CA8-50ED-AC03-7EBF1FC86833}"/>
                </a:ext>
              </a:extLst>
            </p:cNvPr>
            <p:cNvSpPr/>
            <p:nvPr/>
          </p:nvSpPr>
          <p:spPr>
            <a:xfrm>
              <a:off x="4925280" y="3725303"/>
              <a:ext cx="1553792" cy="967155"/>
            </a:xfrm>
            <a:prstGeom prst="roundRect">
              <a:avLst>
                <a:gd name="adj" fmla="val 37720"/>
              </a:avLst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Packaging</a:t>
              </a:r>
            </a:p>
            <a:p>
              <a:pPr algn="ctr"/>
              <a:r>
                <a:rPr lang="en-US" dirty="0"/>
                <a:t>In DBS</a:t>
              </a:r>
            </a:p>
          </p:txBody>
        </p:sp>
        <p:sp>
          <p:nvSpPr>
            <p:cNvPr id="51" name="Rounded Rectangle 50">
              <a:extLst>
                <a:ext uri="{FF2B5EF4-FFF2-40B4-BE49-F238E27FC236}">
                  <a16:creationId xmlns:a16="http://schemas.microsoft.com/office/drawing/2014/main" id="{B309E797-7198-145A-17E8-FF784FEECEE7}"/>
                </a:ext>
              </a:extLst>
            </p:cNvPr>
            <p:cNvSpPr/>
            <p:nvPr/>
          </p:nvSpPr>
          <p:spPr>
            <a:xfrm>
              <a:off x="5658632" y="3573756"/>
              <a:ext cx="782651" cy="318652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8926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INT8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4315FDC3-198C-9738-D122-C880C42DAD0C}"/>
                </a:ext>
              </a:extLst>
            </p:cNvPr>
            <p:cNvSpPr txBox="1"/>
            <p:nvPr/>
          </p:nvSpPr>
          <p:spPr>
            <a:xfrm>
              <a:off x="6103631" y="4275216"/>
              <a:ext cx="283151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3200" b="1" i="0" dirty="0">
                  <a:solidFill>
                    <a:srgbClr val="00B050"/>
                  </a:solidFill>
                  <a:effectLst/>
                  <a:latin typeface="Bauhaus 93" pitchFamily="82" charset="77"/>
                </a:rPr>
                <a:t>✓</a:t>
              </a:r>
              <a:endParaRPr lang="en-US" sz="3200" b="1" dirty="0">
                <a:solidFill>
                  <a:srgbClr val="00B050"/>
                </a:solidFill>
                <a:latin typeface="Bauhaus 93" pitchFamily="82" charset="77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17346E4-1816-4F22-52C2-4800E6234515}"/>
              </a:ext>
            </a:extLst>
          </p:cNvPr>
          <p:cNvGrpSpPr/>
          <p:nvPr/>
        </p:nvGrpSpPr>
        <p:grpSpPr>
          <a:xfrm>
            <a:off x="7253402" y="4988370"/>
            <a:ext cx="1884295" cy="1217757"/>
            <a:chOff x="7253402" y="4988370"/>
            <a:chExt cx="1884295" cy="1217757"/>
          </a:xfrm>
        </p:grpSpPr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56F2D4B2-62AB-5B70-3B90-358F4467A1F8}"/>
                </a:ext>
              </a:extLst>
            </p:cNvPr>
            <p:cNvCxnSpPr/>
            <p:nvPr/>
          </p:nvCxnSpPr>
          <p:spPr>
            <a:xfrm>
              <a:off x="7253402" y="5621352"/>
              <a:ext cx="325372" cy="0"/>
            </a:xfrm>
            <a:prstGeom prst="straightConnector1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DD8EDC87-E928-ABB0-4D7C-D33475C785E7}"/>
                </a:ext>
              </a:extLst>
            </p:cNvPr>
            <p:cNvGrpSpPr/>
            <p:nvPr/>
          </p:nvGrpSpPr>
          <p:grpSpPr>
            <a:xfrm>
              <a:off x="7583905" y="4988370"/>
              <a:ext cx="1553792" cy="1217757"/>
              <a:chOff x="7583905" y="4988370"/>
              <a:chExt cx="1553792" cy="1217757"/>
            </a:xfrm>
          </p:grpSpPr>
          <p:sp>
            <p:nvSpPr>
              <p:cNvPr id="40" name="Rounded Rectangle 39">
                <a:extLst>
                  <a:ext uri="{FF2B5EF4-FFF2-40B4-BE49-F238E27FC236}">
                    <a16:creationId xmlns:a16="http://schemas.microsoft.com/office/drawing/2014/main" id="{F4D70521-E235-5D33-65C0-C72373F35C74}"/>
                  </a:ext>
                </a:extLst>
              </p:cNvPr>
              <p:cNvSpPr/>
              <p:nvPr/>
            </p:nvSpPr>
            <p:spPr>
              <a:xfrm>
                <a:off x="7583905" y="5139917"/>
                <a:ext cx="1553792" cy="967155"/>
              </a:xfrm>
              <a:prstGeom prst="roundRect">
                <a:avLst>
                  <a:gd name="adj" fmla="val 37720"/>
                </a:avLst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Packaging</a:t>
                </a:r>
              </a:p>
              <a:p>
                <a:pPr algn="ctr"/>
                <a:r>
                  <a:rPr lang="en-US" dirty="0"/>
                  <a:t>In DBS</a:t>
                </a:r>
              </a:p>
            </p:txBody>
          </p:sp>
          <p:sp>
            <p:nvSpPr>
              <p:cNvPr id="41" name="Rounded Rectangle 40">
                <a:extLst>
                  <a:ext uri="{FF2B5EF4-FFF2-40B4-BE49-F238E27FC236}">
                    <a16:creationId xmlns:a16="http://schemas.microsoft.com/office/drawing/2014/main" id="{083A562A-7C3F-C54F-8B7F-0A4D3E80A486}"/>
                  </a:ext>
                </a:extLst>
              </p:cNvPr>
              <p:cNvSpPr/>
              <p:nvPr/>
            </p:nvSpPr>
            <p:spPr>
              <a:xfrm>
                <a:off x="8317257" y="4988370"/>
                <a:ext cx="782651" cy="318652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alpha val="89262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rgbClr val="FF0000"/>
                    </a:solidFill>
                  </a:rPr>
                  <a:t>INT8</a:t>
                </a: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BE97D7EE-89CE-0CCF-6F5B-49505685C462}"/>
                  </a:ext>
                </a:extLst>
              </p:cNvPr>
              <p:cNvSpPr txBox="1"/>
              <p:nvPr/>
            </p:nvSpPr>
            <p:spPr>
              <a:xfrm>
                <a:off x="8743132" y="5621352"/>
                <a:ext cx="283151" cy="5847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3200" b="1" i="0" dirty="0">
                    <a:solidFill>
                      <a:srgbClr val="00B050"/>
                    </a:solidFill>
                    <a:effectLst/>
                    <a:latin typeface="Bauhaus 93" pitchFamily="82" charset="77"/>
                  </a:rPr>
                  <a:t>✓</a:t>
                </a:r>
                <a:endParaRPr lang="en-US" sz="3200" b="1" dirty="0">
                  <a:solidFill>
                    <a:srgbClr val="00B050"/>
                  </a:solidFill>
                  <a:latin typeface="Bauhaus 93" pitchFamily="82" charset="77"/>
                </a:endParaRPr>
              </a:p>
            </p:txBody>
          </p:sp>
        </p:grpSp>
      </p:grpSp>
      <p:graphicFrame>
        <p:nvGraphicFramePr>
          <p:cNvPr id="58" name="Table 7">
            <a:extLst>
              <a:ext uri="{FF2B5EF4-FFF2-40B4-BE49-F238E27FC236}">
                <a16:creationId xmlns:a16="http://schemas.microsoft.com/office/drawing/2014/main" id="{CA22AC6B-E508-8F60-40D4-3F0ECEFCCCC2}"/>
              </a:ext>
            </a:extLst>
          </p:cNvPr>
          <p:cNvGraphicFramePr>
            <a:graphicFrameLocks noGrp="1"/>
          </p:cNvGraphicFramePr>
          <p:nvPr/>
        </p:nvGraphicFramePr>
        <p:xfrm>
          <a:off x="5881951" y="1995118"/>
          <a:ext cx="6242800" cy="1483360"/>
        </p:xfrm>
        <a:graphic>
          <a:graphicData uri="http://schemas.openxmlformats.org/drawingml/2006/table">
            <a:tbl>
              <a:tblPr firstRow="1" bandRow="1">
                <a:tableStyleId>{EB344D84-9AFB-497E-A393-DC336BA19D2E}</a:tableStyleId>
              </a:tblPr>
              <a:tblGrid>
                <a:gridCol w="1873441">
                  <a:extLst>
                    <a:ext uri="{9D8B030D-6E8A-4147-A177-3AD203B41FA5}">
                      <a16:colId xmlns:a16="http://schemas.microsoft.com/office/drawing/2014/main" val="517521096"/>
                    </a:ext>
                  </a:extLst>
                </a:gridCol>
                <a:gridCol w="1453875">
                  <a:extLst>
                    <a:ext uri="{9D8B030D-6E8A-4147-A177-3AD203B41FA5}">
                      <a16:colId xmlns:a16="http://schemas.microsoft.com/office/drawing/2014/main" val="488055393"/>
                    </a:ext>
                  </a:extLst>
                </a:gridCol>
                <a:gridCol w="1768226">
                  <a:extLst>
                    <a:ext uri="{9D8B030D-6E8A-4147-A177-3AD203B41FA5}">
                      <a16:colId xmlns:a16="http://schemas.microsoft.com/office/drawing/2014/main" val="2195495689"/>
                    </a:ext>
                  </a:extLst>
                </a:gridCol>
                <a:gridCol w="1147258">
                  <a:extLst>
                    <a:ext uri="{9D8B030D-6E8A-4147-A177-3AD203B41FA5}">
                      <a16:colId xmlns:a16="http://schemas.microsoft.com/office/drawing/2014/main" val="19779135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Test 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FP32-&gt;INT8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~FP8-&gt;INT8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WERR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01264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tail_selection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7.41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7.18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7734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wbr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</a:rPr>
                        <a:t>7.72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</a:rPr>
                        <a:t>7.51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0668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system_multiturn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</a:rPr>
                        <a:t>10.41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</a:rPr>
                        <a:t>10.01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2450950"/>
                  </a:ext>
                </a:extLst>
              </a:tr>
            </a:tbl>
          </a:graphicData>
        </a:graphic>
      </p:graphicFrame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088FED14-5A5B-9874-FFCF-509C08E807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8416628"/>
              </p:ext>
            </p:extLst>
          </p:nvPr>
        </p:nvGraphicFramePr>
        <p:xfrm>
          <a:off x="5881951" y="2000109"/>
          <a:ext cx="6242800" cy="1483360"/>
        </p:xfrm>
        <a:graphic>
          <a:graphicData uri="http://schemas.openxmlformats.org/drawingml/2006/table">
            <a:tbl>
              <a:tblPr firstRow="1" bandRow="1">
                <a:tableStyleId>{EB344D84-9AFB-497E-A393-DC336BA19D2E}</a:tableStyleId>
              </a:tblPr>
              <a:tblGrid>
                <a:gridCol w="1873441">
                  <a:extLst>
                    <a:ext uri="{9D8B030D-6E8A-4147-A177-3AD203B41FA5}">
                      <a16:colId xmlns:a16="http://schemas.microsoft.com/office/drawing/2014/main" val="517521096"/>
                    </a:ext>
                  </a:extLst>
                </a:gridCol>
                <a:gridCol w="1453875">
                  <a:extLst>
                    <a:ext uri="{9D8B030D-6E8A-4147-A177-3AD203B41FA5}">
                      <a16:colId xmlns:a16="http://schemas.microsoft.com/office/drawing/2014/main" val="488055393"/>
                    </a:ext>
                  </a:extLst>
                </a:gridCol>
                <a:gridCol w="1768226">
                  <a:extLst>
                    <a:ext uri="{9D8B030D-6E8A-4147-A177-3AD203B41FA5}">
                      <a16:colId xmlns:a16="http://schemas.microsoft.com/office/drawing/2014/main" val="2195495689"/>
                    </a:ext>
                  </a:extLst>
                </a:gridCol>
                <a:gridCol w="1147258">
                  <a:extLst>
                    <a:ext uri="{9D8B030D-6E8A-4147-A177-3AD203B41FA5}">
                      <a16:colId xmlns:a16="http://schemas.microsoft.com/office/drawing/2014/main" val="19779135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Test 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FP32-&gt;INT8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~FP8-&gt;INT8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WERR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01264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tail_selection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</a:rPr>
                        <a:t>7.56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</a:rPr>
                        <a:t>7.5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7734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wbr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</a:rPr>
                        <a:t>7.83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</a:rPr>
                        <a:t>7.75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0668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system_multiturn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</a:rPr>
                        <a:t>10.73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</a:rPr>
                        <a:t>10.55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24509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89899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24CDE0AD-EBDF-AC6C-6985-A4D631683F1A}"/>
              </a:ext>
            </a:extLst>
          </p:cNvPr>
          <p:cNvSpPr/>
          <p:nvPr/>
        </p:nvSpPr>
        <p:spPr>
          <a:xfrm>
            <a:off x="1206230" y="3008997"/>
            <a:ext cx="1420238" cy="486383"/>
          </a:xfrm>
          <a:prstGeom prst="rect">
            <a:avLst/>
          </a:prstGeom>
          <a:solidFill>
            <a:schemeClr val="accent1">
              <a:alpha val="12990"/>
            </a:schemeClr>
          </a:solidFill>
          <a:ln w="349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(Sub-)8-bit quantization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5E33FF0-3B46-17C4-CAF1-0A7DEF126673}"/>
              </a:ext>
            </a:extLst>
          </p:cNvPr>
          <p:cNvSpPr/>
          <p:nvPr/>
        </p:nvSpPr>
        <p:spPr>
          <a:xfrm>
            <a:off x="3469532" y="3008997"/>
            <a:ext cx="1404025" cy="486383"/>
          </a:xfrm>
          <a:prstGeom prst="rect">
            <a:avLst/>
          </a:prstGeom>
          <a:solidFill>
            <a:schemeClr val="accent1">
              <a:alpha val="12990"/>
            </a:schemeClr>
          </a:solidFill>
          <a:ln w="3492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NNA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1AB7AFE-57D8-1F2E-0B9D-82FDDFEB2887}"/>
              </a:ext>
            </a:extLst>
          </p:cNvPr>
          <p:cNvSpPr/>
          <p:nvPr/>
        </p:nvSpPr>
        <p:spPr>
          <a:xfrm>
            <a:off x="5616102" y="2937878"/>
            <a:ext cx="1404025" cy="623928"/>
          </a:xfrm>
          <a:prstGeom prst="rect">
            <a:avLst/>
          </a:prstGeom>
          <a:solidFill>
            <a:schemeClr val="accent1">
              <a:alpha val="11482"/>
            </a:schemeClr>
          </a:solidFill>
          <a:ln w="3492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(L)AM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A407FA4-D360-6B6B-CD5A-92AB3B29F597}"/>
              </a:ext>
            </a:extLst>
          </p:cNvPr>
          <p:cNvCxnSpPr/>
          <p:nvPr/>
        </p:nvCxnSpPr>
        <p:spPr>
          <a:xfrm>
            <a:off x="2996119" y="2316754"/>
            <a:ext cx="0" cy="2986392"/>
          </a:xfrm>
          <a:prstGeom prst="line">
            <a:avLst/>
          </a:prstGeom>
          <a:ln>
            <a:solidFill>
              <a:schemeClr val="tx2"/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0813FF0-65A2-4A5F-3530-3485330ABB29}"/>
              </a:ext>
            </a:extLst>
          </p:cNvPr>
          <p:cNvCxnSpPr/>
          <p:nvPr/>
        </p:nvCxnSpPr>
        <p:spPr>
          <a:xfrm>
            <a:off x="5269148" y="2316754"/>
            <a:ext cx="0" cy="2986392"/>
          </a:xfrm>
          <a:prstGeom prst="line">
            <a:avLst/>
          </a:prstGeom>
          <a:ln>
            <a:solidFill>
              <a:schemeClr val="tx2"/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B7FF7B8-9369-0AC9-7FFC-9AFAA4E1416E}"/>
              </a:ext>
            </a:extLst>
          </p:cNvPr>
          <p:cNvCxnSpPr>
            <a:cxnSpLocks/>
          </p:cNvCxnSpPr>
          <p:nvPr/>
        </p:nvCxnSpPr>
        <p:spPr>
          <a:xfrm flipV="1">
            <a:off x="927369" y="2744558"/>
            <a:ext cx="8934386" cy="1791"/>
          </a:xfrm>
          <a:prstGeom prst="line">
            <a:avLst/>
          </a:prstGeom>
          <a:ln>
            <a:solidFill>
              <a:schemeClr val="tx2"/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C9D09743-E081-849F-F219-C6E3448026A2}"/>
              </a:ext>
            </a:extLst>
          </p:cNvPr>
          <p:cNvSpPr txBox="1"/>
          <p:nvPr/>
        </p:nvSpPr>
        <p:spPr>
          <a:xfrm>
            <a:off x="924340" y="2375226"/>
            <a:ext cx="1900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Compression Type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D3E7704-67FE-F5F0-C49A-419166885151}"/>
              </a:ext>
            </a:extLst>
          </p:cNvPr>
          <p:cNvSpPr txBox="1"/>
          <p:nvPr/>
        </p:nvSpPr>
        <p:spPr>
          <a:xfrm>
            <a:off x="3296327" y="2375226"/>
            <a:ext cx="16001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Hardware Type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7B65E3D-982D-0051-56FF-F825EA24C011}"/>
              </a:ext>
            </a:extLst>
          </p:cNvPr>
          <p:cNvSpPr txBox="1"/>
          <p:nvPr/>
        </p:nvSpPr>
        <p:spPr>
          <a:xfrm>
            <a:off x="5616102" y="2377017"/>
            <a:ext cx="1289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Model Type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76766DA3-30DC-5830-CB06-6C9ECD30F686}"/>
              </a:ext>
            </a:extLst>
          </p:cNvPr>
          <p:cNvCxnSpPr>
            <a:cxnSpLocks/>
            <a:stCxn id="14" idx="3"/>
            <a:endCxn id="16" idx="1"/>
          </p:cNvCxnSpPr>
          <p:nvPr/>
        </p:nvCxnSpPr>
        <p:spPr>
          <a:xfrm>
            <a:off x="2626468" y="3252189"/>
            <a:ext cx="843064" cy="0"/>
          </a:xfrm>
          <a:prstGeom prst="line">
            <a:avLst/>
          </a:prstGeom>
          <a:ln>
            <a:solidFill>
              <a:srgbClr val="7030A0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3427D3E-41FA-2990-8482-BF739C0C6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Neural Efficiency via Software-Hardware </a:t>
            </a:r>
            <a:r>
              <a:rPr lang="en-US" dirty="0">
                <a:solidFill>
                  <a:srgbClr val="C00000"/>
                </a:solidFill>
              </a:rPr>
              <a:t>Co</a:t>
            </a:r>
            <a:r>
              <a:rPr lang="en-US" dirty="0"/>
              <a:t>-Design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B41DB4-CA2D-207B-C9DA-3A84F5BA997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01BC60-ACE3-06E2-DC2A-F590003D42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Model optimization needs to be hardware specific.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FF1A1E-B0DB-ACD5-EE29-884CB58FD4D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B6544D9-2E72-0A20-5814-499BC0F99CB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5C943777-7325-FD26-7249-D7029075F941}"/>
              </a:ext>
            </a:extLst>
          </p:cNvPr>
          <p:cNvGrpSpPr/>
          <p:nvPr/>
        </p:nvGrpSpPr>
        <p:grpSpPr>
          <a:xfrm>
            <a:off x="1206230" y="4385920"/>
            <a:ext cx="5826434" cy="625441"/>
            <a:chOff x="1206230" y="4385920"/>
            <a:chExt cx="5826434" cy="625441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8AA085B-111A-EF61-D772-47D7B2C01D2B}"/>
                </a:ext>
              </a:extLst>
            </p:cNvPr>
            <p:cNvSpPr/>
            <p:nvPr/>
          </p:nvSpPr>
          <p:spPr>
            <a:xfrm>
              <a:off x="1206230" y="4460344"/>
              <a:ext cx="1420237" cy="486383"/>
            </a:xfrm>
            <a:prstGeom prst="rect">
              <a:avLst/>
            </a:prstGeom>
            <a:solidFill>
              <a:schemeClr val="accent1">
                <a:alpha val="12990"/>
              </a:schemeClr>
            </a:solidFill>
            <a:ln w="3492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2:4 sparsity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1AEB811E-E772-F846-7863-5B2A060F67EA}"/>
                </a:ext>
              </a:extLst>
            </p:cNvPr>
            <p:cNvSpPr/>
            <p:nvPr/>
          </p:nvSpPr>
          <p:spPr>
            <a:xfrm>
              <a:off x="3469532" y="4460344"/>
              <a:ext cx="1404025" cy="486383"/>
            </a:xfrm>
            <a:prstGeom prst="rect">
              <a:avLst/>
            </a:prstGeom>
            <a:solidFill>
              <a:schemeClr val="accent1">
                <a:alpha val="12990"/>
              </a:schemeClr>
            </a:solidFill>
            <a:ln w="34925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GPU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C011C55C-0263-09E3-AE55-5E5292515CF7}"/>
                </a:ext>
              </a:extLst>
            </p:cNvPr>
            <p:cNvSpPr/>
            <p:nvPr/>
          </p:nvSpPr>
          <p:spPr>
            <a:xfrm>
              <a:off x="5628639" y="4385920"/>
              <a:ext cx="1404025" cy="625441"/>
            </a:xfrm>
            <a:prstGeom prst="rect">
              <a:avLst/>
            </a:prstGeom>
            <a:solidFill>
              <a:schemeClr val="accent1">
                <a:alpha val="12990"/>
              </a:schemeClr>
            </a:solidFill>
            <a:ln w="34925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RescoreBERT</a:t>
              </a:r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9FA4A42-5369-3AB3-690B-FB1B98394995}"/>
                </a:ext>
              </a:extLst>
            </p:cNvPr>
            <p:cNvCxnSpPr>
              <a:cxnSpLocks/>
              <a:stCxn id="15" idx="3"/>
              <a:endCxn id="18" idx="1"/>
            </p:cNvCxnSpPr>
            <p:nvPr/>
          </p:nvCxnSpPr>
          <p:spPr>
            <a:xfrm>
              <a:off x="2626467" y="4703536"/>
              <a:ext cx="843065" cy="0"/>
            </a:xfrm>
            <a:prstGeom prst="line">
              <a:avLst/>
            </a:prstGeom>
            <a:ln>
              <a:solidFill>
                <a:srgbClr val="7030A0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ACE9B885-00DE-BC01-645E-A8E44221E33A}"/>
                </a:ext>
              </a:extLst>
            </p:cNvPr>
            <p:cNvCxnSpPr>
              <a:cxnSpLocks/>
              <a:endCxn id="20" idx="1"/>
            </p:cNvCxnSpPr>
            <p:nvPr/>
          </p:nvCxnSpPr>
          <p:spPr>
            <a:xfrm flipV="1">
              <a:off x="4896509" y="4698641"/>
              <a:ext cx="732130" cy="4895"/>
            </a:xfrm>
            <a:prstGeom prst="line">
              <a:avLst/>
            </a:prstGeom>
            <a:ln>
              <a:solidFill>
                <a:srgbClr val="7030A0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DACDD3D8-D7E2-6565-5E36-D0E5EF4BCC5C}"/>
              </a:ext>
            </a:extLst>
          </p:cNvPr>
          <p:cNvGrpSpPr/>
          <p:nvPr/>
        </p:nvGrpSpPr>
        <p:grpSpPr>
          <a:xfrm>
            <a:off x="1206230" y="3249842"/>
            <a:ext cx="4409872" cy="971211"/>
            <a:chOff x="1206230" y="3249842"/>
            <a:chExt cx="4409872" cy="971211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88B3E4D-6AEE-77D5-D9E6-7C34C6B0C223}"/>
                </a:ext>
              </a:extLst>
            </p:cNvPr>
            <p:cNvSpPr/>
            <p:nvPr/>
          </p:nvSpPr>
          <p:spPr>
            <a:xfrm>
              <a:off x="3469532" y="3734670"/>
              <a:ext cx="1404025" cy="486383"/>
            </a:xfrm>
            <a:prstGeom prst="rect">
              <a:avLst/>
            </a:prstGeom>
            <a:solidFill>
              <a:schemeClr val="accent1">
                <a:alpha val="12990"/>
              </a:schemeClr>
            </a:solidFill>
            <a:ln w="34925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CPU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8C880BC-C4BF-67D3-37FA-6F9EEEAFF57F}"/>
                </a:ext>
              </a:extLst>
            </p:cNvPr>
            <p:cNvSpPr/>
            <p:nvPr/>
          </p:nvSpPr>
          <p:spPr>
            <a:xfrm>
              <a:off x="1206230" y="3732720"/>
              <a:ext cx="1420238" cy="486383"/>
            </a:xfrm>
            <a:prstGeom prst="rect">
              <a:avLst/>
            </a:prstGeom>
            <a:solidFill>
              <a:schemeClr val="accent1">
                <a:alpha val="12990"/>
              </a:schemeClr>
            </a:solidFill>
            <a:ln w="3492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8-bit</a:t>
              </a:r>
            </a:p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quantization</a:t>
              </a:r>
            </a:p>
          </p:txBody>
        </p: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86C702BC-1ED9-7DAE-F026-C27CD61731F7}"/>
                </a:ext>
              </a:extLst>
            </p:cNvPr>
            <p:cNvCxnSpPr>
              <a:cxnSpLocks/>
            </p:cNvCxnSpPr>
            <p:nvPr/>
          </p:nvCxnSpPr>
          <p:spPr>
            <a:xfrm>
              <a:off x="2626468" y="3975911"/>
              <a:ext cx="843064" cy="0"/>
            </a:xfrm>
            <a:prstGeom prst="line">
              <a:avLst/>
            </a:prstGeom>
            <a:ln>
              <a:solidFill>
                <a:srgbClr val="7030A0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907777F8-2A34-1CD6-919D-6F108E7F649B}"/>
                </a:ext>
              </a:extLst>
            </p:cNvPr>
            <p:cNvCxnSpPr>
              <a:cxnSpLocks/>
              <a:endCxn id="19" idx="1"/>
            </p:cNvCxnSpPr>
            <p:nvPr/>
          </p:nvCxnSpPr>
          <p:spPr>
            <a:xfrm flipV="1">
              <a:off x="4883972" y="3249842"/>
              <a:ext cx="732130" cy="747089"/>
            </a:xfrm>
            <a:prstGeom prst="line">
              <a:avLst/>
            </a:prstGeom>
            <a:ln>
              <a:solidFill>
                <a:srgbClr val="7030A0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CC837682-15D6-8F0A-9FDC-C120B3479C52}"/>
              </a:ext>
            </a:extLst>
          </p:cNvPr>
          <p:cNvSpPr txBox="1"/>
          <p:nvPr/>
        </p:nvSpPr>
        <p:spPr>
          <a:xfrm>
            <a:off x="7460510" y="3046402"/>
            <a:ext cx="2254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Bluebottle, Crosstown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22A606A7-7958-7744-3E38-FB3279F5BC47}"/>
              </a:ext>
            </a:extLst>
          </p:cNvPr>
          <p:cNvSpPr txBox="1"/>
          <p:nvPr/>
        </p:nvSpPr>
        <p:spPr>
          <a:xfrm>
            <a:off x="7460510" y="3782171"/>
            <a:ext cx="11432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Cloud ASR</a:t>
            </a: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723B51CB-BD67-5108-EE2C-E6FB6D09BD8D}"/>
              </a:ext>
            </a:extLst>
          </p:cNvPr>
          <p:cNvCxnSpPr/>
          <p:nvPr/>
        </p:nvCxnSpPr>
        <p:spPr>
          <a:xfrm>
            <a:off x="7299509" y="2287207"/>
            <a:ext cx="0" cy="2986392"/>
          </a:xfrm>
          <a:prstGeom prst="line">
            <a:avLst/>
          </a:prstGeom>
          <a:ln>
            <a:solidFill>
              <a:schemeClr val="tx2"/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8DCF172E-7D6E-EC84-D055-29791DD33C04}"/>
              </a:ext>
            </a:extLst>
          </p:cNvPr>
          <p:cNvSpPr txBox="1"/>
          <p:nvPr/>
        </p:nvSpPr>
        <p:spPr>
          <a:xfrm>
            <a:off x="7641268" y="2380878"/>
            <a:ext cx="16220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Product Impact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7AF9DCEC-FC29-06F6-A54F-A92A54306EAE}"/>
              </a:ext>
            </a:extLst>
          </p:cNvPr>
          <p:cNvSpPr txBox="1"/>
          <p:nvPr/>
        </p:nvSpPr>
        <p:spPr>
          <a:xfrm>
            <a:off x="7460510" y="4529334"/>
            <a:ext cx="22511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Cloud ASR (Let’s Chat)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DD87FD9-6BD4-3226-40DC-341A6A0F4848}"/>
              </a:ext>
            </a:extLst>
          </p:cNvPr>
          <p:cNvSpPr/>
          <p:nvPr/>
        </p:nvSpPr>
        <p:spPr>
          <a:xfrm>
            <a:off x="924340" y="2879011"/>
            <a:ext cx="8934380" cy="1434776"/>
          </a:xfrm>
          <a:prstGeom prst="rect">
            <a:avLst/>
          </a:prstGeom>
          <a:solidFill>
            <a:schemeClr val="bg1"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A703992-AFB0-EED4-2303-5D12D68A3B3B}"/>
              </a:ext>
            </a:extLst>
          </p:cNvPr>
          <p:cNvSpPr/>
          <p:nvPr/>
        </p:nvSpPr>
        <p:spPr>
          <a:xfrm>
            <a:off x="927375" y="2895451"/>
            <a:ext cx="4368335" cy="705021"/>
          </a:xfrm>
          <a:prstGeom prst="rect">
            <a:avLst/>
          </a:prstGeom>
          <a:solidFill>
            <a:schemeClr val="bg1"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EFD56EA-BA76-37AB-6260-148482B463D3}"/>
              </a:ext>
            </a:extLst>
          </p:cNvPr>
          <p:cNvSpPr/>
          <p:nvPr/>
        </p:nvSpPr>
        <p:spPr>
          <a:xfrm>
            <a:off x="7183562" y="2873101"/>
            <a:ext cx="4368335" cy="705021"/>
          </a:xfrm>
          <a:prstGeom prst="rect">
            <a:avLst/>
          </a:prstGeom>
          <a:solidFill>
            <a:schemeClr val="bg1"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BA40405-F29C-B7BB-C0F1-2A0FAA9074AC}"/>
              </a:ext>
            </a:extLst>
          </p:cNvPr>
          <p:cNvSpPr/>
          <p:nvPr/>
        </p:nvSpPr>
        <p:spPr>
          <a:xfrm>
            <a:off x="5051863" y="3858098"/>
            <a:ext cx="535323" cy="768410"/>
          </a:xfrm>
          <a:prstGeom prst="rect">
            <a:avLst/>
          </a:prstGeom>
          <a:solidFill>
            <a:schemeClr val="bg1"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FCC4390-8405-C56C-0750-095055EB1E80}"/>
              </a:ext>
            </a:extLst>
          </p:cNvPr>
          <p:cNvCxnSpPr>
            <a:cxnSpLocks/>
            <a:stCxn id="18" idx="3"/>
          </p:cNvCxnSpPr>
          <p:nvPr/>
        </p:nvCxnSpPr>
        <p:spPr>
          <a:xfrm flipV="1">
            <a:off x="4873557" y="3249842"/>
            <a:ext cx="742545" cy="1453694"/>
          </a:xfrm>
          <a:prstGeom prst="line">
            <a:avLst/>
          </a:prstGeom>
          <a:ln>
            <a:solidFill>
              <a:srgbClr val="7030A0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66011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661BF-5F1F-F053-102F-FC24D4945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2:4 Sparsity on GPU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4AF93B-EFE3-BF79-649F-CEE86B4B4A2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62962F-4DBD-E942-EB5E-EDBDE784BD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70255E-D6EA-BBA0-6415-9C09B9C4947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104E15D-126C-4FF9-71C6-C076B9882D2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E9B10639-9801-13E5-936D-3325284700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6648" y="718447"/>
            <a:ext cx="8529626" cy="4488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FDBE616F-0C20-2588-626F-C07C75D180B7}"/>
              </a:ext>
            </a:extLst>
          </p:cNvPr>
          <p:cNvGrpSpPr/>
          <p:nvPr/>
        </p:nvGrpSpPr>
        <p:grpSpPr>
          <a:xfrm>
            <a:off x="7320072" y="3722066"/>
            <a:ext cx="1800482" cy="342395"/>
            <a:chOff x="7320072" y="3722066"/>
            <a:chExt cx="1800482" cy="342395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541F194-86A5-E4C4-CF41-5C9D0F0D147C}"/>
                </a:ext>
              </a:extLst>
            </p:cNvPr>
            <p:cNvSpPr/>
            <p:nvPr/>
          </p:nvSpPr>
          <p:spPr>
            <a:xfrm>
              <a:off x="7320072" y="3722066"/>
              <a:ext cx="323373" cy="342395"/>
            </a:xfrm>
            <a:prstGeom prst="rect">
              <a:avLst/>
            </a:prstGeom>
            <a:noFill/>
            <a:ln w="47625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0D3552E-F296-424C-3811-88DE06E5070F}"/>
                </a:ext>
              </a:extLst>
            </p:cNvPr>
            <p:cNvSpPr/>
            <p:nvPr/>
          </p:nvSpPr>
          <p:spPr>
            <a:xfrm>
              <a:off x="8972061" y="3722066"/>
              <a:ext cx="148493" cy="342395"/>
            </a:xfrm>
            <a:prstGeom prst="rect">
              <a:avLst/>
            </a:prstGeom>
            <a:noFill/>
            <a:ln w="47625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DF822A4-2760-49DE-903E-AC0D9EA8A42B}"/>
              </a:ext>
            </a:extLst>
          </p:cNvPr>
          <p:cNvGrpSpPr/>
          <p:nvPr/>
        </p:nvGrpSpPr>
        <p:grpSpPr>
          <a:xfrm>
            <a:off x="6898887" y="3893263"/>
            <a:ext cx="2073174" cy="1630207"/>
            <a:chOff x="6898887" y="3893263"/>
            <a:chExt cx="2073174" cy="1630207"/>
          </a:xfrm>
        </p:grpSpPr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BC2ED2EB-BF79-50EE-E589-31E3AE1FAE78}"/>
                </a:ext>
              </a:extLst>
            </p:cNvPr>
            <p:cNvCxnSpPr/>
            <p:nvPr/>
          </p:nvCxnSpPr>
          <p:spPr>
            <a:xfrm flipH="1">
              <a:off x="6898887" y="3893263"/>
              <a:ext cx="421185" cy="1630206"/>
            </a:xfrm>
            <a:prstGeom prst="straightConnector1">
              <a:avLst/>
            </a:prstGeom>
            <a:ln w="22225">
              <a:solidFill>
                <a:schemeClr val="tx1">
                  <a:lumMod val="75000"/>
                  <a:lumOff val="25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AF2DCA15-AB27-57FC-1AE9-ECB5FE80951E}"/>
                </a:ext>
              </a:extLst>
            </p:cNvPr>
            <p:cNvCxnSpPr>
              <a:stCxn id="10" idx="1"/>
            </p:cNvCxnSpPr>
            <p:nvPr/>
          </p:nvCxnSpPr>
          <p:spPr>
            <a:xfrm flipH="1">
              <a:off x="8550876" y="3893264"/>
              <a:ext cx="421185" cy="1630206"/>
            </a:xfrm>
            <a:prstGeom prst="straightConnector1">
              <a:avLst/>
            </a:prstGeom>
            <a:ln w="22225">
              <a:solidFill>
                <a:schemeClr val="tx1">
                  <a:lumMod val="75000"/>
                  <a:lumOff val="25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7CE13C1-3725-11D2-F78E-D42AE450AE68}"/>
              </a:ext>
            </a:extLst>
          </p:cNvPr>
          <p:cNvCxnSpPr>
            <a:cxnSpLocks/>
          </p:cNvCxnSpPr>
          <p:nvPr/>
        </p:nvCxnSpPr>
        <p:spPr>
          <a:xfrm flipH="1">
            <a:off x="3682313" y="5523469"/>
            <a:ext cx="4868563" cy="0"/>
          </a:xfrm>
          <a:prstGeom prst="straightConnector1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7C0BA45-576C-9DF9-42E8-0276AD04C0DA}"/>
              </a:ext>
            </a:extLst>
          </p:cNvPr>
          <p:cNvCxnSpPr>
            <a:cxnSpLocks/>
          </p:cNvCxnSpPr>
          <p:nvPr/>
        </p:nvCxnSpPr>
        <p:spPr>
          <a:xfrm flipH="1" flipV="1">
            <a:off x="2681416" y="4045664"/>
            <a:ext cx="1000897" cy="1477805"/>
          </a:xfrm>
          <a:prstGeom prst="straightConnector1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68003FF-A5AB-F5C1-973C-3996DB21A4A0}"/>
              </a:ext>
            </a:extLst>
          </p:cNvPr>
          <p:cNvGrpSpPr/>
          <p:nvPr/>
        </p:nvGrpSpPr>
        <p:grpSpPr>
          <a:xfrm>
            <a:off x="3909952" y="5082248"/>
            <a:ext cx="2320551" cy="369332"/>
            <a:chOff x="3909952" y="5082248"/>
            <a:chExt cx="2320551" cy="369332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688CD07C-7A51-2B43-EB96-820E3DC276A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713006" y="5123785"/>
              <a:ext cx="241300" cy="241300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EB4D058-6DB0-1B6B-42E4-F027121754A7}"/>
                </a:ext>
              </a:extLst>
            </p:cNvPr>
            <p:cNvSpPr txBox="1"/>
            <p:nvPr/>
          </p:nvSpPr>
          <p:spPr>
            <a:xfrm>
              <a:off x="3909952" y="5082248"/>
              <a:ext cx="8192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Put </a:t>
              </a:r>
              <a:r>
                <a:rPr lang="en-US" dirty="0" err="1"/>
                <a:t>val</a:t>
              </a:r>
              <a:endParaRPr lang="en-US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F744BD9-14BB-C0A3-1E69-51CD0D557DF8}"/>
                </a:ext>
              </a:extLst>
            </p:cNvPr>
            <p:cNvSpPr txBox="1"/>
            <p:nvPr/>
          </p:nvSpPr>
          <p:spPr>
            <a:xfrm>
              <a:off x="4956308" y="5082248"/>
              <a:ext cx="12741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at pos &lt;01&gt;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4CC880D-CA02-3F66-4FB2-0C1EC171BC8C}"/>
              </a:ext>
            </a:extLst>
          </p:cNvPr>
          <p:cNvGrpSpPr/>
          <p:nvPr/>
        </p:nvGrpSpPr>
        <p:grpSpPr>
          <a:xfrm>
            <a:off x="7891555" y="3722066"/>
            <a:ext cx="1690388" cy="1805520"/>
            <a:chOff x="7891555" y="3722066"/>
            <a:chExt cx="1690388" cy="1805520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FF004616-A1AD-9787-7A25-4D3F4DF8F120}"/>
                </a:ext>
              </a:extLst>
            </p:cNvPr>
            <p:cNvGrpSpPr/>
            <p:nvPr/>
          </p:nvGrpSpPr>
          <p:grpSpPr>
            <a:xfrm>
              <a:off x="8335792" y="3722066"/>
              <a:ext cx="1246151" cy="345989"/>
              <a:chOff x="7320072" y="3718472"/>
              <a:chExt cx="1246151" cy="345989"/>
            </a:xfrm>
          </p:grpSpPr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A21DDE53-6DDE-7A41-5505-F36E0C9FEC5F}"/>
                  </a:ext>
                </a:extLst>
              </p:cNvPr>
              <p:cNvSpPr/>
              <p:nvPr/>
            </p:nvSpPr>
            <p:spPr>
              <a:xfrm>
                <a:off x="7320072" y="3722066"/>
                <a:ext cx="323373" cy="342395"/>
              </a:xfrm>
              <a:prstGeom prst="rect">
                <a:avLst/>
              </a:prstGeom>
              <a:noFill/>
              <a:ln w="47625">
                <a:solidFill>
                  <a:srgbClr val="FFFF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B031FCDF-EA62-3DAF-7C60-DC04E693229E}"/>
                  </a:ext>
                </a:extLst>
              </p:cNvPr>
              <p:cNvSpPr/>
              <p:nvPr/>
            </p:nvSpPr>
            <p:spPr>
              <a:xfrm>
                <a:off x="8417730" y="3718472"/>
                <a:ext cx="148493" cy="342395"/>
              </a:xfrm>
              <a:prstGeom prst="rect">
                <a:avLst/>
              </a:prstGeom>
              <a:noFill/>
              <a:ln w="47625">
                <a:solidFill>
                  <a:srgbClr val="FFFF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A6DAEF64-9257-F688-6B59-81706B60510F}"/>
                </a:ext>
              </a:extLst>
            </p:cNvPr>
            <p:cNvGrpSpPr/>
            <p:nvPr/>
          </p:nvGrpSpPr>
          <p:grpSpPr>
            <a:xfrm>
              <a:off x="7891555" y="3897379"/>
              <a:ext cx="1541829" cy="1630207"/>
              <a:chOff x="6898887" y="3893263"/>
              <a:chExt cx="1541829" cy="1630207"/>
            </a:xfrm>
          </p:grpSpPr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F848EEBA-54E3-AB15-2006-AECE664ECC01}"/>
                  </a:ext>
                </a:extLst>
              </p:cNvPr>
              <p:cNvCxnSpPr/>
              <p:nvPr/>
            </p:nvCxnSpPr>
            <p:spPr>
              <a:xfrm flipH="1">
                <a:off x="6898887" y="3893263"/>
                <a:ext cx="421185" cy="1630206"/>
              </a:xfrm>
              <a:prstGeom prst="straightConnector1">
                <a:avLst/>
              </a:prstGeom>
              <a:ln w="22225">
                <a:solidFill>
                  <a:schemeClr val="tx1">
                    <a:lumMod val="75000"/>
                    <a:lumOff val="25000"/>
                  </a:schemeClr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Arrow Connector 23">
                <a:extLst>
                  <a:ext uri="{FF2B5EF4-FFF2-40B4-BE49-F238E27FC236}">
                    <a16:creationId xmlns:a16="http://schemas.microsoft.com/office/drawing/2014/main" id="{83984AA0-CFBA-0269-FE95-17141D249442}"/>
                  </a:ext>
                </a:extLst>
              </p:cNvPr>
              <p:cNvCxnSpPr/>
              <p:nvPr/>
            </p:nvCxnSpPr>
            <p:spPr>
              <a:xfrm flipH="1">
                <a:off x="8019531" y="3893264"/>
                <a:ext cx="421185" cy="1630206"/>
              </a:xfrm>
              <a:prstGeom prst="straightConnector1">
                <a:avLst/>
              </a:prstGeom>
              <a:ln w="22225">
                <a:solidFill>
                  <a:schemeClr val="tx1">
                    <a:lumMod val="75000"/>
                    <a:lumOff val="25000"/>
                  </a:schemeClr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22A201C-455B-56B0-4690-2E89DA67A3CF}"/>
              </a:ext>
            </a:extLst>
          </p:cNvPr>
          <p:cNvCxnSpPr>
            <a:cxnSpLocks/>
          </p:cNvCxnSpPr>
          <p:nvPr/>
        </p:nvCxnSpPr>
        <p:spPr>
          <a:xfrm flipH="1">
            <a:off x="3682313" y="5523469"/>
            <a:ext cx="5329886" cy="0"/>
          </a:xfrm>
          <a:prstGeom prst="straightConnector1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Group 27">
            <a:extLst>
              <a:ext uri="{FF2B5EF4-FFF2-40B4-BE49-F238E27FC236}">
                <a16:creationId xmlns:a16="http://schemas.microsoft.com/office/drawing/2014/main" id="{97B27DBF-FB4C-3FEC-8EF9-81FEC68894FD}"/>
              </a:ext>
            </a:extLst>
          </p:cNvPr>
          <p:cNvGrpSpPr/>
          <p:nvPr/>
        </p:nvGrpSpPr>
        <p:grpSpPr>
          <a:xfrm>
            <a:off x="4433129" y="5583682"/>
            <a:ext cx="2320551" cy="369332"/>
            <a:chOff x="4433129" y="5583682"/>
            <a:chExt cx="2320551" cy="369332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6F0F6EDB-2C96-A858-4ED5-0F97C77CD8F2}"/>
                </a:ext>
              </a:extLst>
            </p:cNvPr>
            <p:cNvGrpSpPr/>
            <p:nvPr/>
          </p:nvGrpSpPr>
          <p:grpSpPr>
            <a:xfrm>
              <a:off x="4433129" y="5583682"/>
              <a:ext cx="2320551" cy="369332"/>
              <a:chOff x="3909952" y="5082248"/>
              <a:chExt cx="2320551" cy="369332"/>
            </a:xfrm>
          </p:grpSpPr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C21BD9F3-21D2-581C-3DD3-D90AE4DF712A}"/>
                  </a:ext>
                </a:extLst>
              </p:cNvPr>
              <p:cNvSpPr txBox="1"/>
              <p:nvPr/>
            </p:nvSpPr>
            <p:spPr>
              <a:xfrm>
                <a:off x="3909952" y="5082248"/>
                <a:ext cx="81926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Put </a:t>
                </a:r>
                <a:r>
                  <a:rPr lang="en-US" dirty="0" err="1"/>
                  <a:t>val</a:t>
                </a:r>
                <a:endParaRPr lang="en-US" dirty="0"/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33E10D70-AF90-EFED-E303-792285760C9C}"/>
                  </a:ext>
                </a:extLst>
              </p:cNvPr>
              <p:cNvSpPr txBox="1"/>
              <p:nvPr/>
            </p:nvSpPr>
            <p:spPr>
              <a:xfrm>
                <a:off x="4956308" y="5082248"/>
                <a:ext cx="127419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at pos &lt;11&gt;</a:t>
                </a:r>
              </a:p>
            </p:txBody>
          </p:sp>
        </p:grpSp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7EE9B4C7-EE16-343F-46CB-6CFF5F2CAA5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238939" y="5628648"/>
              <a:ext cx="254000" cy="279400"/>
            </a:xfrm>
            <a:prstGeom prst="rect">
              <a:avLst/>
            </a:prstGeom>
          </p:spPr>
        </p:pic>
      </p:grp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9925B416-9D4C-DB38-7ADE-58A7C49CC54E}"/>
              </a:ext>
            </a:extLst>
          </p:cNvPr>
          <p:cNvCxnSpPr>
            <a:cxnSpLocks/>
          </p:cNvCxnSpPr>
          <p:nvPr/>
        </p:nvCxnSpPr>
        <p:spPr>
          <a:xfrm flipV="1">
            <a:off x="3680311" y="4045663"/>
            <a:ext cx="1009643" cy="1477806"/>
          </a:xfrm>
          <a:prstGeom prst="straightConnector1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F6FDB54D-C0AC-FC4F-8F0F-7EB0660AC501}"/>
              </a:ext>
            </a:extLst>
          </p:cNvPr>
          <p:cNvSpPr/>
          <p:nvPr/>
        </p:nvSpPr>
        <p:spPr>
          <a:xfrm>
            <a:off x="2148221" y="1349570"/>
            <a:ext cx="1358883" cy="342395"/>
          </a:xfrm>
          <a:prstGeom prst="rect">
            <a:avLst/>
          </a:prstGeom>
          <a:noFill/>
          <a:ln w="6032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1B196CC7-50CD-B5E2-402A-672A73A14231}"/>
              </a:ext>
            </a:extLst>
          </p:cNvPr>
          <p:cNvGrpSpPr/>
          <p:nvPr/>
        </p:nvGrpSpPr>
        <p:grpSpPr>
          <a:xfrm>
            <a:off x="8724971" y="4549966"/>
            <a:ext cx="893678" cy="656735"/>
            <a:chOff x="8724971" y="4549966"/>
            <a:chExt cx="893678" cy="656735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A1E4A891-8FCF-1A1D-E934-46DBD98F189A}"/>
                </a:ext>
              </a:extLst>
            </p:cNvPr>
            <p:cNvSpPr/>
            <p:nvPr/>
          </p:nvSpPr>
          <p:spPr>
            <a:xfrm>
              <a:off x="8724971" y="4549966"/>
              <a:ext cx="764773" cy="586617"/>
            </a:xfrm>
            <a:prstGeom prst="rect">
              <a:avLst/>
            </a:prstGeom>
            <a:solidFill>
              <a:schemeClr val="bg1"/>
            </a:solidFill>
            <a:ln w="603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31F00767-1AC7-CF70-AB49-5A1D69D01823}"/>
                </a:ext>
              </a:extLst>
            </p:cNvPr>
            <p:cNvSpPr/>
            <p:nvPr/>
          </p:nvSpPr>
          <p:spPr>
            <a:xfrm>
              <a:off x="9396742" y="4620084"/>
              <a:ext cx="221907" cy="586617"/>
            </a:xfrm>
            <a:prstGeom prst="rect">
              <a:avLst/>
            </a:prstGeom>
            <a:solidFill>
              <a:schemeClr val="bg1"/>
            </a:solidFill>
            <a:ln w="603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39498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F976D-0AB9-9D15-29F6-BC46E458B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2:4 Sparse </a:t>
            </a:r>
            <a:r>
              <a:rPr lang="en-US" dirty="0" err="1"/>
              <a:t>RescoreBERT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DCDC3A-DEB0-4CDB-671D-EEE897437D1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Hosted on g5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B99C7D-D7E8-E4AB-6E14-9D12E9F8C5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2420" y="1190678"/>
            <a:ext cx="5470542" cy="5015616"/>
          </a:xfrm>
        </p:spPr>
        <p:txBody>
          <a:bodyPr/>
          <a:lstStyle/>
          <a:p>
            <a:r>
              <a:rPr lang="en-US" dirty="0"/>
              <a:t>Sparse Tensor Cores accelerate a 2:4 sparsity pattern on NVIDIA A100 GPU </a:t>
            </a:r>
          </a:p>
          <a:p>
            <a:pPr lvl="1"/>
            <a:r>
              <a:rPr lang="en-US" dirty="0"/>
              <a:t>Low metadata overhead</a:t>
            </a:r>
          </a:p>
          <a:p>
            <a:pPr lvl="1"/>
            <a:r>
              <a:rPr lang="en-US" dirty="0"/>
              <a:t>Up to 2x runtime speedup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9437D8-3441-A44E-E349-FFE1D825B1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71332" y="6390984"/>
            <a:ext cx="8707402" cy="208382"/>
          </a:xfrm>
        </p:spPr>
        <p:txBody>
          <a:bodyPr/>
          <a:lstStyle/>
          <a:p>
            <a:r>
              <a:rPr lang="en-US" b="0" i="0" u="sng" dirty="0">
                <a:effectLst/>
                <a:latin typeface="Slack-Lato"/>
                <a:hlinkClick r:id="rId3"/>
              </a:rPr>
              <a:t>https://hanlab.mit.edu/files/course/slides/MIT-TinyML-Lec04-Pruning-II.pdf</a:t>
            </a:r>
            <a:endParaRPr lang="en-US" b="0" i="0" u="sng" dirty="0">
              <a:effectLst/>
              <a:latin typeface="Slack-Lato"/>
            </a:endParaRPr>
          </a:p>
          <a:p>
            <a:r>
              <a:rPr lang="en-US" dirty="0"/>
              <a:t>https://</a:t>
            </a:r>
            <a:r>
              <a:rPr lang="en-US" dirty="0" err="1"/>
              <a:t>developer.nvidia.com</a:t>
            </a:r>
            <a:r>
              <a:rPr lang="en-US" dirty="0"/>
              <a:t>/blog/accelerating-inference-with-sparsity-using-ampere-and-</a:t>
            </a:r>
            <a:r>
              <a:rPr lang="en-US" dirty="0" err="1"/>
              <a:t>tensorrt</a:t>
            </a:r>
            <a:r>
              <a:rPr lang="en-US" dirty="0"/>
              <a:t>/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17830CC-5955-25D0-E36A-D83A9BCA310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CE01A45-9BEE-1FDC-3342-7756E9EF99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3407" y="1137995"/>
            <a:ext cx="5575300" cy="2933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B6C4C24-0D08-9CBB-443C-B71C5DEDDF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32622" y="3947579"/>
            <a:ext cx="6452286" cy="2258715"/>
          </a:xfrm>
          <a:prstGeom prst="rect">
            <a:avLst/>
          </a:prstGeom>
        </p:spPr>
      </p:pic>
      <p:sp>
        <p:nvSpPr>
          <p:cNvPr id="10" name="AutoShape 4">
            <a:extLst>
              <a:ext uri="{FF2B5EF4-FFF2-40B4-BE49-F238E27FC236}">
                <a16:creationId xmlns:a16="http://schemas.microsoft.com/office/drawing/2014/main" id="{5CC3C41A-25F0-7212-D389-07C7790FBF2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8354F15C-EBDE-4446-41CF-33C57D351292}"/>
              </a:ext>
            </a:extLst>
          </p:cNvPr>
          <p:cNvGraphicFramePr>
            <a:graphicFrameLocks noGrp="1"/>
          </p:cNvGraphicFramePr>
          <p:nvPr/>
        </p:nvGraphicFramePr>
        <p:xfrm>
          <a:off x="527857" y="3319757"/>
          <a:ext cx="4896758" cy="2834640"/>
        </p:xfrm>
        <a:graphic>
          <a:graphicData uri="http://schemas.openxmlformats.org/drawingml/2006/table">
            <a:tbl>
              <a:tblPr>
                <a:tableStyleId>{8EC20E35-A176-4012-BC5E-935CFFF8708E}</a:tableStyleId>
              </a:tblPr>
              <a:tblGrid>
                <a:gridCol w="1115592">
                  <a:extLst>
                    <a:ext uri="{9D8B030D-6E8A-4147-A177-3AD203B41FA5}">
                      <a16:colId xmlns:a16="http://schemas.microsoft.com/office/drawing/2014/main" val="1324146370"/>
                    </a:ext>
                  </a:extLst>
                </a:gridCol>
                <a:gridCol w="1495167">
                  <a:extLst>
                    <a:ext uri="{9D8B030D-6E8A-4147-A177-3AD203B41FA5}">
                      <a16:colId xmlns:a16="http://schemas.microsoft.com/office/drawing/2014/main" val="618848717"/>
                    </a:ext>
                  </a:extLst>
                </a:gridCol>
                <a:gridCol w="1112108">
                  <a:extLst>
                    <a:ext uri="{9D8B030D-6E8A-4147-A177-3AD203B41FA5}">
                      <a16:colId xmlns:a16="http://schemas.microsoft.com/office/drawing/2014/main" val="3113329897"/>
                    </a:ext>
                  </a:extLst>
                </a:gridCol>
                <a:gridCol w="1173891">
                  <a:extLst>
                    <a:ext uri="{9D8B030D-6E8A-4147-A177-3AD203B41FA5}">
                      <a16:colId xmlns:a16="http://schemas.microsoft.com/office/drawing/2014/main" val="395031066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fontAlgn="base" latinLnBrk="0"/>
                      <a:r>
                        <a:rPr lang="en-US" b="1" dirty="0">
                          <a:effectLst/>
                        </a:rPr>
                        <a:t>Input Operands</a:t>
                      </a:r>
                      <a:endParaRPr lang="en-US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en-US" b="1" dirty="0">
                          <a:effectLst/>
                        </a:rPr>
                        <a:t>Accumulator</a:t>
                      </a:r>
                      <a:endParaRPr lang="en-US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en-US" b="1" dirty="0">
                          <a:effectLst/>
                        </a:rPr>
                        <a:t>Dense TOPS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en-US" b="1" dirty="0">
                          <a:solidFill>
                            <a:srgbClr val="C00000"/>
                          </a:solidFill>
                          <a:effectLst/>
                        </a:rPr>
                        <a:t>Sparse TOPS</a:t>
                      </a:r>
                      <a:endParaRPr lang="en-US" dirty="0">
                        <a:solidFill>
                          <a:srgbClr val="C00000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976024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base" latinLnBrk="0"/>
                      <a:r>
                        <a:rPr lang="en-US">
                          <a:effectLst/>
                        </a:rPr>
                        <a:t>FP32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en-US">
                          <a:effectLst/>
                        </a:rPr>
                        <a:t>FP32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en-US" b="1" dirty="0">
                          <a:effectLst/>
                        </a:rPr>
                        <a:t>19.5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en-US" b="1" dirty="0">
                          <a:solidFill>
                            <a:srgbClr val="C00000"/>
                          </a:solidFill>
                          <a:effectLst/>
                        </a:rPr>
                        <a:t>–</a:t>
                      </a:r>
                      <a:endParaRPr lang="en-US" dirty="0">
                        <a:solidFill>
                          <a:srgbClr val="C00000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87196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base" latinLnBrk="0"/>
                      <a:r>
                        <a:rPr lang="en-US">
                          <a:effectLst/>
                        </a:rPr>
                        <a:t>TF32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en-US">
                          <a:effectLst/>
                        </a:rPr>
                        <a:t>FP32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en-US" b="1" dirty="0">
                          <a:effectLst/>
                        </a:rPr>
                        <a:t>156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en-US" b="1" dirty="0">
                          <a:solidFill>
                            <a:srgbClr val="C00000"/>
                          </a:solidFill>
                          <a:effectLst/>
                        </a:rPr>
                        <a:t>312</a:t>
                      </a:r>
                      <a:endParaRPr lang="en-US" dirty="0">
                        <a:solidFill>
                          <a:srgbClr val="C00000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4384948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base" latinLnBrk="0"/>
                      <a:r>
                        <a:rPr lang="en-US">
                          <a:effectLst/>
                        </a:rPr>
                        <a:t>FP16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en-US">
                          <a:effectLst/>
                        </a:rPr>
                        <a:t>FP32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en-US" b="1" dirty="0">
                          <a:effectLst/>
                        </a:rPr>
                        <a:t>312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en-US" b="1" dirty="0">
                          <a:solidFill>
                            <a:srgbClr val="C00000"/>
                          </a:solidFill>
                          <a:effectLst/>
                        </a:rPr>
                        <a:t>624</a:t>
                      </a:r>
                      <a:endParaRPr lang="en-US" dirty="0">
                        <a:solidFill>
                          <a:srgbClr val="C00000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9466554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base" latinLnBrk="0"/>
                      <a:r>
                        <a:rPr lang="en-US">
                          <a:effectLst/>
                        </a:rPr>
                        <a:t>BF16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en-US">
                          <a:effectLst/>
                        </a:rPr>
                        <a:t>FP32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en-US" b="1" dirty="0">
                          <a:effectLst/>
                        </a:rPr>
                        <a:t>312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en-US" b="1" dirty="0">
                          <a:solidFill>
                            <a:srgbClr val="C00000"/>
                          </a:solidFill>
                          <a:effectLst/>
                        </a:rPr>
                        <a:t>624</a:t>
                      </a:r>
                      <a:endParaRPr lang="en-US" dirty="0">
                        <a:solidFill>
                          <a:srgbClr val="C00000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261613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base" latinLnBrk="0"/>
                      <a:r>
                        <a:rPr lang="en-US">
                          <a:effectLst/>
                        </a:rPr>
                        <a:t>FP16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en-US">
                          <a:effectLst/>
                        </a:rPr>
                        <a:t>FP16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en-US" b="1" dirty="0">
                          <a:effectLst/>
                        </a:rPr>
                        <a:t>312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en-US" b="1" dirty="0">
                          <a:solidFill>
                            <a:srgbClr val="C00000"/>
                          </a:solidFill>
                          <a:effectLst/>
                        </a:rPr>
                        <a:t>624</a:t>
                      </a:r>
                      <a:endParaRPr lang="en-US" dirty="0">
                        <a:solidFill>
                          <a:srgbClr val="C00000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3060726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base" latinLnBrk="0"/>
                      <a:r>
                        <a:rPr lang="en-US">
                          <a:effectLst/>
                        </a:rPr>
                        <a:t>INT8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en-US">
                          <a:effectLst/>
                        </a:rPr>
                        <a:t>INT32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en-US" b="1" dirty="0">
                          <a:effectLst/>
                        </a:rPr>
                        <a:t>624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en-US" b="1" dirty="0">
                          <a:solidFill>
                            <a:srgbClr val="C00000"/>
                          </a:solidFill>
                          <a:effectLst/>
                        </a:rPr>
                        <a:t>1248</a:t>
                      </a:r>
                      <a:endParaRPr lang="en-US" dirty="0">
                        <a:solidFill>
                          <a:srgbClr val="C00000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018559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12988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6DBF3-E029-AFBC-0B8A-FE8D3DD69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Quick Overview of our Hardware Acceleration Effort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6A1F56-C974-12A5-C37F-9214B78D09A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What are the constraints for LAM/LLM?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304F7-C746-64D0-1A14-DB0E485871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Via some rough calculations, LAM/LLM seems to be constrained mainly by GPU memory</a:t>
            </a:r>
          </a:p>
          <a:p>
            <a:pPr lvl="1"/>
            <a:r>
              <a:rPr lang="en-US" dirty="0"/>
              <a:t>(With CPU decoding, computation is the main constraint .)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A699FC-C821-325B-DA9D-8A4C5E52EDD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2B65857-E8C0-BE4E-6D0F-B2384D7C628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8" name="Table 3">
            <a:extLst>
              <a:ext uri="{FF2B5EF4-FFF2-40B4-BE49-F238E27FC236}">
                <a16:creationId xmlns:a16="http://schemas.microsoft.com/office/drawing/2014/main" id="{E871C0D8-7B6C-77F1-E26F-C853792956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5334741"/>
              </p:ext>
            </p:extLst>
          </p:nvPr>
        </p:nvGraphicFramePr>
        <p:xfrm>
          <a:off x="152437" y="2087528"/>
          <a:ext cx="11886279" cy="4004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1534">
                  <a:extLst>
                    <a:ext uri="{9D8B030D-6E8A-4147-A177-3AD203B41FA5}">
                      <a16:colId xmlns:a16="http://schemas.microsoft.com/office/drawing/2014/main" val="3303437154"/>
                    </a:ext>
                  </a:extLst>
                </a:gridCol>
                <a:gridCol w="956449">
                  <a:extLst>
                    <a:ext uri="{9D8B030D-6E8A-4147-A177-3AD203B41FA5}">
                      <a16:colId xmlns:a16="http://schemas.microsoft.com/office/drawing/2014/main" val="752942860"/>
                    </a:ext>
                  </a:extLst>
                </a:gridCol>
                <a:gridCol w="1045029">
                  <a:extLst>
                    <a:ext uri="{9D8B030D-6E8A-4147-A177-3AD203B41FA5}">
                      <a16:colId xmlns:a16="http://schemas.microsoft.com/office/drawing/2014/main" val="2003477749"/>
                    </a:ext>
                  </a:extLst>
                </a:gridCol>
                <a:gridCol w="1085222">
                  <a:extLst>
                    <a:ext uri="{9D8B030D-6E8A-4147-A177-3AD203B41FA5}">
                      <a16:colId xmlns:a16="http://schemas.microsoft.com/office/drawing/2014/main" val="3344434309"/>
                    </a:ext>
                  </a:extLst>
                </a:gridCol>
                <a:gridCol w="945052">
                  <a:extLst>
                    <a:ext uri="{9D8B030D-6E8A-4147-A177-3AD203B41FA5}">
                      <a16:colId xmlns:a16="http://schemas.microsoft.com/office/drawing/2014/main" val="1766085226"/>
                    </a:ext>
                  </a:extLst>
                </a:gridCol>
                <a:gridCol w="1215851">
                  <a:extLst>
                    <a:ext uri="{9D8B030D-6E8A-4147-A177-3AD203B41FA5}">
                      <a16:colId xmlns:a16="http://schemas.microsoft.com/office/drawing/2014/main" val="4105597974"/>
                    </a:ext>
                  </a:extLst>
                </a:gridCol>
                <a:gridCol w="1336430">
                  <a:extLst>
                    <a:ext uri="{9D8B030D-6E8A-4147-A177-3AD203B41FA5}">
                      <a16:colId xmlns:a16="http://schemas.microsoft.com/office/drawing/2014/main" val="3407575416"/>
                    </a:ext>
                  </a:extLst>
                </a:gridCol>
                <a:gridCol w="1818245">
                  <a:extLst>
                    <a:ext uri="{9D8B030D-6E8A-4147-A177-3AD203B41FA5}">
                      <a16:colId xmlns:a16="http://schemas.microsoft.com/office/drawing/2014/main" val="2946193425"/>
                    </a:ext>
                  </a:extLst>
                </a:gridCol>
                <a:gridCol w="2322467">
                  <a:extLst>
                    <a:ext uri="{9D8B030D-6E8A-4147-A177-3AD203B41FA5}">
                      <a16:colId xmlns:a16="http://schemas.microsoft.com/office/drawing/2014/main" val="1639129435"/>
                    </a:ext>
                  </a:extLst>
                </a:gridCol>
              </a:tblGrid>
              <a:tr h="370840">
                <a:tc gridSpan="9"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300" dirty="0"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 err="1">
                          <a:effectLst/>
                        </a:rPr>
                        <a:t>ChatGPT</a:t>
                      </a:r>
                      <a:r>
                        <a:rPr lang="en-US" sz="1300" dirty="0">
                          <a:effectLst/>
                        </a:rPr>
                        <a:t> 175B params * 16bit = 350GB, text only</a:t>
                      </a: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1B params * 16bit = 2GB</a:t>
                      </a: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3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760" marR="63760" marT="0" marB="0" anchor="ctr"/>
                </a:tc>
                <a:tc hMerge="1"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3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760" marR="63760" marT="0" marB="0"/>
                </a:tc>
                <a:tc hMerge="1"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3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760" marR="63760" marT="0" marB="0"/>
                </a:tc>
                <a:tc hMerge="1"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3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760" marR="63760" marT="0" marB="0"/>
                </a:tc>
                <a:tc hMerge="1"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3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760" marR="63760" marT="0" marB="0"/>
                </a:tc>
                <a:tc hMerge="1"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3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760" marR="63760" marT="0" marB="0"/>
                </a:tc>
                <a:tc hMerge="1"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3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760" marR="6376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3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760" marR="63760" marT="0" marB="0"/>
                </a:tc>
                <a:extLst>
                  <a:ext uri="{0D108BD9-81ED-4DB2-BD59-A6C34878D82A}">
                    <a16:rowId xmlns:a16="http://schemas.microsoft.com/office/drawing/2014/main" val="1271025636"/>
                  </a:ext>
                </a:extLst>
              </a:tr>
              <a:tr h="63672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 </a:t>
                      </a:r>
                      <a:endParaRPr lang="en-US" sz="13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760" marR="63760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bg1"/>
                          </a:solidFill>
                          <a:effectLst/>
                        </a:rPr>
                        <a:t>Model Num Params (B)</a:t>
                      </a:r>
                      <a:endParaRPr lang="en-US" sz="13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760" marR="63760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bg1"/>
                          </a:solidFill>
                          <a:effectLst/>
                        </a:rPr>
                        <a:t>Model Memory (GB)</a:t>
                      </a:r>
                      <a:endParaRPr lang="en-US" sz="13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760" marR="63760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bg1"/>
                          </a:solidFill>
                          <a:effectLst/>
                        </a:rPr>
                        <a:t>GPU Memory (GB)</a:t>
                      </a:r>
                      <a:endParaRPr lang="en-US" sz="13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760" marR="63760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bg1"/>
                          </a:solidFill>
                          <a:effectLst/>
                        </a:rPr>
                        <a:t>Speed (</a:t>
                      </a:r>
                      <a:r>
                        <a:rPr lang="en-US" sz="1300" dirty="0" err="1">
                          <a:solidFill>
                            <a:schemeClr val="bg1"/>
                          </a:solidFill>
                          <a:effectLst/>
                        </a:rPr>
                        <a:t>teraFLOPS</a:t>
                      </a:r>
                      <a:r>
                        <a:rPr lang="en-US" sz="1300" dirty="0">
                          <a:solidFill>
                            <a:schemeClr val="bg1"/>
                          </a:solidFill>
                          <a:effectLst/>
                        </a:rPr>
                        <a:t>)</a:t>
                      </a:r>
                      <a:endParaRPr lang="en-US" sz="13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760" marR="63760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bg1"/>
                          </a:solidFill>
                          <a:effectLst/>
                        </a:rPr>
                        <a:t>GPU bandwidth</a:t>
                      </a: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bg1"/>
                          </a:solidFill>
                          <a:effectLst/>
                        </a:rPr>
                        <a:t>(</a:t>
                      </a:r>
                      <a:r>
                        <a:rPr lang="en-US" sz="1300" dirty="0" err="1">
                          <a:solidFill>
                            <a:schemeClr val="bg1"/>
                          </a:solidFill>
                          <a:effectLst/>
                        </a:rPr>
                        <a:t>GBps</a:t>
                      </a:r>
                      <a:r>
                        <a:rPr lang="en-US" sz="1300" dirty="0">
                          <a:solidFill>
                            <a:schemeClr val="bg1"/>
                          </a:solidFill>
                          <a:effectLst/>
                        </a:rPr>
                        <a:t>)</a:t>
                      </a:r>
                      <a:endParaRPr lang="en-US" sz="13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760" marR="63760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bg1"/>
                          </a:solidFill>
                          <a:effectLst/>
                        </a:rPr>
                        <a:t>Number of Max Supportable Models</a:t>
                      </a:r>
                      <a:endParaRPr lang="en-US" sz="13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760" marR="63760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Min Latency due to Computation</a:t>
                      </a:r>
                    </a:p>
                  </a:txBody>
                  <a:tcPr marL="63760" marR="63760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bg1"/>
                          </a:solidFill>
                          <a:effectLst/>
                        </a:rPr>
                        <a:t>Min Latency due to Bandwidth</a:t>
                      </a:r>
                      <a:endParaRPr lang="en-US" sz="13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760" marR="63760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953387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8x Nvidia</a:t>
                      </a: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A100 GPU</a:t>
                      </a:r>
                      <a:endParaRPr lang="en-US" sz="13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760" marR="6376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175</a:t>
                      </a:r>
                      <a:endParaRPr lang="en-US" sz="13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760" marR="6376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350</a:t>
                      </a:r>
                      <a:endParaRPr lang="en-US" sz="13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760" marR="6376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8*80</a:t>
                      </a:r>
                      <a:endParaRPr lang="en-US" sz="13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760" marR="63760" marT="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effectLst/>
                        </a:rPr>
                        <a:t>8*312 </a:t>
                      </a:r>
                    </a:p>
                  </a:txBody>
                  <a:tcPr marL="63760" marR="6376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2039</a:t>
                      </a:r>
                      <a:endParaRPr lang="en-US" sz="13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760" marR="6376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1</a:t>
                      </a:r>
                      <a:endParaRPr lang="en-US" sz="13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760" marR="63760" marT="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effectLst/>
                        </a:rPr>
                        <a:t>&lt; 0.1ms (175/(8*312))</a:t>
                      </a:r>
                    </a:p>
                  </a:txBody>
                  <a:tcPr marL="63760" marR="6376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&lt; 0.01ms (12288*96*96*2/(2039*10^9))</a:t>
                      </a:r>
                      <a:endParaRPr lang="en-US" sz="13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760" marR="63760" marT="0" marB="0" anchor="ctr"/>
                </a:tc>
                <a:extLst>
                  <a:ext uri="{0D108BD9-81ED-4DB2-BD59-A6C34878D82A}">
                    <a16:rowId xmlns:a16="http://schemas.microsoft.com/office/drawing/2014/main" val="11129204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G5.24xlarge</a:t>
                      </a:r>
                      <a:endParaRPr lang="en-US" sz="13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760" marR="6376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1</a:t>
                      </a:r>
                      <a:endParaRPr lang="en-US" sz="13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760" marR="6376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2</a:t>
                      </a:r>
                      <a:endParaRPr lang="en-US" sz="13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760" marR="6376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96</a:t>
                      </a:r>
                      <a:endParaRPr lang="en-US" sz="13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760" marR="6376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4*125 </a:t>
                      </a:r>
                      <a:endParaRPr lang="en-US" sz="13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760" marR="6376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600</a:t>
                      </a:r>
                      <a:endParaRPr lang="en-US" sz="13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760" marR="6376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48 (~96/2)</a:t>
                      </a:r>
                    </a:p>
                  </a:txBody>
                  <a:tcPr marL="63760" marR="63760" marT="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 err="1">
                          <a:effectLst/>
                          <a:latin typeface="Calibri" panose="020F0502020204030204" pitchFamily="34" charset="0"/>
                        </a:rPr>
                        <a:t>RescoreBERT</a:t>
                      </a:r>
                      <a:endParaRPr lang="en-US" sz="1300" dirty="0">
                        <a:effectLst/>
                        <a:latin typeface="Calibri" panose="020F0502020204030204" pitchFamily="34" charset="0"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  <a:latin typeface="Calibri" panose="020F0502020204030204" pitchFamily="34" charset="0"/>
                        </a:rPr>
                        <a:t>&lt; 0.1ms (33*1/(4*125*10^3))</a:t>
                      </a: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300" dirty="0">
                        <a:effectLst/>
                        <a:latin typeface="Calibri" panose="020F0502020204030204" pitchFamily="34" charset="0"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  <a:latin typeface="Calibri" panose="020F0502020204030204" pitchFamily="34" charset="0"/>
                        </a:rPr>
                        <a:t>1B Conformer </a:t>
                      </a: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  <a:latin typeface="Calibri" panose="020F0502020204030204" pitchFamily="34" charset="0"/>
                        </a:rPr>
                        <a:t> - 3ms (50*33*1/(4*125*10^3)) for 50 frames</a:t>
                      </a: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  <a:latin typeface="Calibri" panose="020F0502020204030204" pitchFamily="34" charset="0"/>
                        </a:rPr>
                        <a:t>- 48s if using G5 CPUs</a:t>
                      </a: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  <a:latin typeface="Calibri" panose="020F0502020204030204" pitchFamily="34" charset="0"/>
                        </a:rPr>
                        <a:t>(33*50*1/96*2.8)</a:t>
                      </a: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3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760" marR="63760" marT="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 err="1">
                          <a:effectLst/>
                          <a:latin typeface="Calibri" panose="020F0502020204030204" pitchFamily="34" charset="0"/>
                        </a:rPr>
                        <a:t>RescoreBERT</a:t>
                      </a:r>
                      <a:endParaRPr lang="en-US" sz="1300" dirty="0">
                        <a:effectLst/>
                        <a:latin typeface="Calibri" panose="020F0502020204030204" pitchFamily="34" charset="0"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  <a:latin typeface="Calibri" panose="020F0502020204030204" pitchFamily="34" charset="0"/>
                        </a:rPr>
                        <a:t>&lt; 0.01ms</a:t>
                      </a: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300" dirty="0">
                        <a:effectLst/>
                        <a:latin typeface="Calibri" panose="020F0502020204030204" pitchFamily="34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300" dirty="0">
                        <a:effectLst/>
                        <a:latin typeface="Calibri" panose="020F0502020204030204" pitchFamily="34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effectLst/>
                          <a:latin typeface="Calibri" panose="020F0502020204030204" pitchFamily="34" charset="0"/>
                        </a:rPr>
                        <a:t>1B Conformer</a:t>
                      </a: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  <a:latin typeface="Calibri" panose="020F0502020204030204" pitchFamily="34" charset="0"/>
                        </a:rPr>
                        <a:t>- 3ms (33*50*4096*17*8*2)/(600*10^9)</a:t>
                      </a:r>
                    </a:p>
                  </a:txBody>
                  <a:tcPr marL="63760" marR="63760" marT="0" marB="0"/>
                </a:tc>
                <a:extLst>
                  <a:ext uri="{0D108BD9-81ED-4DB2-BD59-A6C34878D82A}">
                    <a16:rowId xmlns:a16="http://schemas.microsoft.com/office/drawing/2014/main" val="13900348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982814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F976D-0AB9-9D15-29F6-BC46E458B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2:4 Sparse </a:t>
            </a:r>
            <a:r>
              <a:rPr lang="en-US" dirty="0" err="1"/>
              <a:t>RescoreBERT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DCDC3A-DEB0-4CDB-671D-EEE897437D1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Accuracy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B99C7D-D7E8-E4AB-6E14-9D12E9F8C5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21458" y="1010761"/>
            <a:ext cx="5470542" cy="5015616"/>
          </a:xfrm>
        </p:spPr>
        <p:txBody>
          <a:bodyPr/>
          <a:lstStyle/>
          <a:p>
            <a:r>
              <a:rPr lang="en-US" dirty="0"/>
              <a:t>No degradation observed during training</a:t>
            </a:r>
          </a:p>
          <a:p>
            <a:r>
              <a:rPr lang="en-US" dirty="0"/>
              <a:t>In Bluebottle, w. sparse </a:t>
            </a:r>
            <a:r>
              <a:rPr lang="en-US" dirty="0" err="1"/>
              <a:t>RescoreBERT</a:t>
            </a:r>
            <a:endParaRPr lang="en-US" dirty="0"/>
          </a:p>
          <a:p>
            <a:pPr lvl="1"/>
            <a:r>
              <a:rPr lang="en-US" dirty="0"/>
              <a:t>No degradation on glidepath</a:t>
            </a:r>
          </a:p>
          <a:p>
            <a:pPr lvl="1"/>
            <a:r>
              <a:rPr lang="en-US" dirty="0"/>
              <a:t>1% relative degradation on tail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9437D8-3441-A44E-E349-FFE1D825B1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71332" y="6420046"/>
            <a:ext cx="8707402" cy="208382"/>
          </a:xfrm>
        </p:spPr>
        <p:txBody>
          <a:bodyPr/>
          <a:lstStyle/>
          <a:p>
            <a:r>
              <a:rPr lang="en-US" dirty="0"/>
              <a:t>glidepath: https://</a:t>
            </a:r>
            <a:r>
              <a:rPr lang="en-US" dirty="0" err="1"/>
              <a:t>blueflame-na.aka.amazon.com</a:t>
            </a:r>
            <a:r>
              <a:rPr lang="en-US" dirty="0"/>
              <a:t>/execution/3d9393a2-b687-4602-a427-487af4c88801 </a:t>
            </a:r>
          </a:p>
          <a:p>
            <a:r>
              <a:rPr lang="en-US" dirty="0"/>
              <a:t>tail: https://</a:t>
            </a:r>
            <a:r>
              <a:rPr lang="en-US" dirty="0" err="1"/>
              <a:t>blueflame-na.aka.amazon.com</a:t>
            </a:r>
            <a:r>
              <a:rPr lang="en-US" dirty="0"/>
              <a:t>/execution/73f16167-cc7e-4cd4-aae6-3874bfb3a01f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17830CC-5955-25D0-E36A-D83A9BCA310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AutoShape 4">
            <a:extLst>
              <a:ext uri="{FF2B5EF4-FFF2-40B4-BE49-F238E27FC236}">
                <a16:creationId xmlns:a16="http://schemas.microsoft.com/office/drawing/2014/main" id="{5CC3C41A-25F0-7212-D389-07C7790FBF2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C469D8B-AAF7-0707-25C5-C5A2C25CBD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162" y="1287527"/>
            <a:ext cx="5230428" cy="3275522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F219A17A-765C-2EEB-A366-14AE5300F331}"/>
              </a:ext>
            </a:extLst>
          </p:cNvPr>
          <p:cNvGraphicFramePr>
            <a:graphicFrameLocks noGrp="1"/>
          </p:cNvGraphicFramePr>
          <p:nvPr/>
        </p:nvGraphicFramePr>
        <p:xfrm>
          <a:off x="525161" y="4743559"/>
          <a:ext cx="6481119" cy="1371600"/>
        </p:xfrm>
        <a:graphic>
          <a:graphicData uri="http://schemas.openxmlformats.org/drawingml/2006/table">
            <a:tbl>
              <a:tblPr>
                <a:tableStyleId>{85BE263C-DBD7-4A20-BB59-AAB30ACAA65A}</a:tableStyleId>
              </a:tblPr>
              <a:tblGrid>
                <a:gridCol w="1527558">
                  <a:extLst>
                    <a:ext uri="{9D8B030D-6E8A-4147-A177-3AD203B41FA5}">
                      <a16:colId xmlns:a16="http://schemas.microsoft.com/office/drawing/2014/main" val="764707937"/>
                    </a:ext>
                  </a:extLst>
                </a:gridCol>
                <a:gridCol w="1131524">
                  <a:extLst>
                    <a:ext uri="{9D8B030D-6E8A-4147-A177-3AD203B41FA5}">
                      <a16:colId xmlns:a16="http://schemas.microsoft.com/office/drawing/2014/main" val="3263593608"/>
                    </a:ext>
                  </a:extLst>
                </a:gridCol>
                <a:gridCol w="1885874">
                  <a:extLst>
                    <a:ext uri="{9D8B030D-6E8A-4147-A177-3AD203B41FA5}">
                      <a16:colId xmlns:a16="http://schemas.microsoft.com/office/drawing/2014/main" val="1504460758"/>
                    </a:ext>
                  </a:extLst>
                </a:gridCol>
                <a:gridCol w="1936163">
                  <a:extLst>
                    <a:ext uri="{9D8B030D-6E8A-4147-A177-3AD203B41FA5}">
                      <a16:colId xmlns:a16="http://schemas.microsoft.com/office/drawing/2014/main" val="236437182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b="1" dirty="0">
                          <a:effectLst/>
                        </a:rPr>
                        <a:t>170M </a:t>
                      </a:r>
                      <a:r>
                        <a:rPr lang="en-US" b="1" dirty="0" err="1">
                          <a:effectLst/>
                        </a:rPr>
                        <a:t>RescoreBERT</a:t>
                      </a:r>
                      <a:endParaRPr lang="en-US" b="1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effectLst/>
                        </a:rPr>
                        <a:t>dev/WER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effectLst/>
                        </a:rPr>
                        <a:t>dev/MWER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effectLst/>
                        </a:rPr>
                        <a:t>dev/</a:t>
                      </a:r>
                      <a:r>
                        <a:rPr lang="en-US" b="1" dirty="0" err="1">
                          <a:effectLst/>
                        </a:rPr>
                        <a:t>untuned_wer</a:t>
                      </a:r>
                      <a:endParaRPr lang="en-US" b="1" dirty="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04627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</a:rPr>
                        <a:t>Baseline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0.13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-0.73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11.61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552069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50% sparsity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0.13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-0.73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11.62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40825255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C511A174-16D1-72C9-C94F-0B36B6DFF529}"/>
              </a:ext>
            </a:extLst>
          </p:cNvPr>
          <p:cNvGraphicFramePr>
            <a:graphicFrameLocks noGrp="1"/>
          </p:cNvGraphicFramePr>
          <p:nvPr/>
        </p:nvGraphicFramePr>
        <p:xfrm>
          <a:off x="5921827" y="2925288"/>
          <a:ext cx="6242800" cy="1112520"/>
        </p:xfrm>
        <a:graphic>
          <a:graphicData uri="http://schemas.openxmlformats.org/drawingml/2006/table">
            <a:tbl>
              <a:tblPr firstRow="1" bandRow="1">
                <a:tableStyleId>{EB344D84-9AFB-497E-A393-DC336BA19D2E}</a:tableStyleId>
              </a:tblPr>
              <a:tblGrid>
                <a:gridCol w="1873441">
                  <a:extLst>
                    <a:ext uri="{9D8B030D-6E8A-4147-A177-3AD203B41FA5}">
                      <a16:colId xmlns:a16="http://schemas.microsoft.com/office/drawing/2014/main" val="517521096"/>
                    </a:ext>
                  </a:extLst>
                </a:gridCol>
                <a:gridCol w="1453875">
                  <a:extLst>
                    <a:ext uri="{9D8B030D-6E8A-4147-A177-3AD203B41FA5}">
                      <a16:colId xmlns:a16="http://schemas.microsoft.com/office/drawing/2014/main" val="488055393"/>
                    </a:ext>
                  </a:extLst>
                </a:gridCol>
                <a:gridCol w="1768226">
                  <a:extLst>
                    <a:ext uri="{9D8B030D-6E8A-4147-A177-3AD203B41FA5}">
                      <a16:colId xmlns:a16="http://schemas.microsoft.com/office/drawing/2014/main" val="2195495689"/>
                    </a:ext>
                  </a:extLst>
                </a:gridCol>
                <a:gridCol w="1147258">
                  <a:extLst>
                    <a:ext uri="{9D8B030D-6E8A-4147-A177-3AD203B41FA5}">
                      <a16:colId xmlns:a16="http://schemas.microsoft.com/office/drawing/2014/main" val="19779135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Test 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Dense LM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Sparse LM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Rel. Deg.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01264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glidepath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8.39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8.41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7734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Info_tail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6.51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6.56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0668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82089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F976D-0AB9-9D15-29F6-BC46E458B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2:4 Sparse Conformer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DCDC3A-DEB0-4CDB-671D-EEE897437D1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Sparsity-aware finetuning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9437D8-3441-A44E-E349-FFE1D825B1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71332" y="6420046"/>
            <a:ext cx="8707402" cy="208382"/>
          </a:xfrm>
        </p:spPr>
        <p:txBody>
          <a:bodyPr/>
          <a:lstStyle/>
          <a:p>
            <a:r>
              <a:rPr lang="en-US" dirty="0"/>
              <a:t>glidepath: https://</a:t>
            </a:r>
            <a:r>
              <a:rPr lang="en-US" dirty="0" err="1"/>
              <a:t>blueflame-na.aka.amazon.com</a:t>
            </a:r>
            <a:r>
              <a:rPr lang="en-US" dirty="0"/>
              <a:t>/execution/3d9393a2-b687-4602-a427-487af4c88801 </a:t>
            </a:r>
          </a:p>
          <a:p>
            <a:r>
              <a:rPr lang="en-US" dirty="0"/>
              <a:t>tail: https://</a:t>
            </a:r>
            <a:r>
              <a:rPr lang="en-US" dirty="0" err="1"/>
              <a:t>blueflame-na.aka.amazon.com</a:t>
            </a:r>
            <a:r>
              <a:rPr lang="en-US" dirty="0"/>
              <a:t>/execution/73f16167-cc7e-4cd4-aae6-3874bfb3a01f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17830CC-5955-25D0-E36A-D83A9BCA310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15766489-61A7-6F8F-2B75-4A602B771E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2420" y="1190678"/>
            <a:ext cx="4770978" cy="5015616"/>
          </a:xfrm>
        </p:spPr>
        <p:txBody>
          <a:bodyPr/>
          <a:lstStyle/>
          <a:p>
            <a:r>
              <a:rPr lang="en-US" dirty="0"/>
              <a:t>Pruning one encoding block (yellow triangle mark) does not degrade dev/WER noticeably.</a:t>
            </a:r>
          </a:p>
          <a:p>
            <a:r>
              <a:rPr lang="en-US" dirty="0"/>
              <a:t>All-encoder pruning is </a:t>
            </a:r>
            <a:r>
              <a:rPr lang="en-US" b="1" dirty="0"/>
              <a:t>lossy yet recoverable</a:t>
            </a:r>
            <a:r>
              <a:rPr lang="en-US" dirty="0"/>
              <a:t> within ~5 epochs (red star marks gradually approach the green line).</a:t>
            </a: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8A2D41C0-9BE3-836B-ACCE-530CB9DBDD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4518" y="1569766"/>
            <a:ext cx="6536171" cy="40975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D169A58B-06B1-8E0F-3DF9-9EA486FABC48}"/>
              </a:ext>
            </a:extLst>
          </p:cNvPr>
          <p:cNvSpPr/>
          <p:nvPr/>
        </p:nvSpPr>
        <p:spPr>
          <a:xfrm>
            <a:off x="5953630" y="1569766"/>
            <a:ext cx="608975" cy="84612"/>
          </a:xfrm>
          <a:prstGeom prst="rect">
            <a:avLst/>
          </a:prstGeom>
          <a:solidFill>
            <a:srgbClr val="FFC000">
              <a:alpha val="64000"/>
            </a:srgbClr>
          </a:solidFill>
          <a:ln>
            <a:solidFill>
              <a:schemeClr val="accent1">
                <a:shade val="50000"/>
                <a:alpha val="26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2CFD8CE-B8AA-7C90-9405-E018156C975A}"/>
              </a:ext>
            </a:extLst>
          </p:cNvPr>
          <p:cNvSpPr/>
          <p:nvPr/>
        </p:nvSpPr>
        <p:spPr>
          <a:xfrm>
            <a:off x="6562605" y="1569766"/>
            <a:ext cx="608975" cy="84612"/>
          </a:xfrm>
          <a:prstGeom prst="rect">
            <a:avLst/>
          </a:prstGeom>
          <a:solidFill>
            <a:srgbClr val="FFC000">
              <a:alpha val="64000"/>
            </a:srgbClr>
          </a:solidFill>
          <a:ln>
            <a:solidFill>
              <a:schemeClr val="accent1">
                <a:shade val="50000"/>
                <a:alpha val="26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2B24365-109C-9545-110B-852EF171A733}"/>
              </a:ext>
            </a:extLst>
          </p:cNvPr>
          <p:cNvSpPr/>
          <p:nvPr/>
        </p:nvSpPr>
        <p:spPr>
          <a:xfrm>
            <a:off x="7171581" y="1569766"/>
            <a:ext cx="608975" cy="84612"/>
          </a:xfrm>
          <a:prstGeom prst="rect">
            <a:avLst/>
          </a:prstGeom>
          <a:solidFill>
            <a:srgbClr val="FFC000">
              <a:alpha val="64000"/>
            </a:srgbClr>
          </a:solidFill>
          <a:ln>
            <a:solidFill>
              <a:schemeClr val="accent1">
                <a:shade val="50000"/>
                <a:alpha val="26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EBB821F-FF85-2F0B-0874-042E05F999D7}"/>
              </a:ext>
            </a:extLst>
          </p:cNvPr>
          <p:cNvSpPr/>
          <p:nvPr/>
        </p:nvSpPr>
        <p:spPr>
          <a:xfrm>
            <a:off x="7780556" y="1569766"/>
            <a:ext cx="608975" cy="84612"/>
          </a:xfrm>
          <a:prstGeom prst="rect">
            <a:avLst/>
          </a:prstGeom>
          <a:solidFill>
            <a:srgbClr val="FFC000">
              <a:alpha val="64000"/>
            </a:srgbClr>
          </a:solidFill>
          <a:ln>
            <a:solidFill>
              <a:schemeClr val="accent1">
                <a:shade val="50000"/>
                <a:alpha val="26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DC2560A-B24E-C5C5-58DD-EE621A4D9661}"/>
              </a:ext>
            </a:extLst>
          </p:cNvPr>
          <p:cNvSpPr/>
          <p:nvPr/>
        </p:nvSpPr>
        <p:spPr>
          <a:xfrm>
            <a:off x="8392989" y="1569766"/>
            <a:ext cx="608975" cy="84612"/>
          </a:xfrm>
          <a:prstGeom prst="rect">
            <a:avLst/>
          </a:prstGeom>
          <a:solidFill>
            <a:srgbClr val="FFC000">
              <a:alpha val="64000"/>
            </a:srgbClr>
          </a:solidFill>
          <a:ln>
            <a:solidFill>
              <a:schemeClr val="accent1">
                <a:shade val="50000"/>
                <a:alpha val="26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1F59772-7EC8-0027-2B0A-C97193F512DD}"/>
              </a:ext>
            </a:extLst>
          </p:cNvPr>
          <p:cNvSpPr/>
          <p:nvPr/>
        </p:nvSpPr>
        <p:spPr>
          <a:xfrm>
            <a:off x="9001965" y="1569766"/>
            <a:ext cx="608975" cy="84612"/>
          </a:xfrm>
          <a:prstGeom prst="rect">
            <a:avLst/>
          </a:prstGeom>
          <a:solidFill>
            <a:srgbClr val="FFC000">
              <a:alpha val="64000"/>
            </a:srgbClr>
          </a:solidFill>
          <a:ln>
            <a:solidFill>
              <a:schemeClr val="accent1">
                <a:shade val="50000"/>
                <a:alpha val="26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FD7AC51-FAD9-66FA-E8C6-3EA4B5432870}"/>
              </a:ext>
            </a:extLst>
          </p:cNvPr>
          <p:cNvSpPr/>
          <p:nvPr/>
        </p:nvSpPr>
        <p:spPr>
          <a:xfrm>
            <a:off x="9610940" y="1569766"/>
            <a:ext cx="608975" cy="84612"/>
          </a:xfrm>
          <a:prstGeom prst="rect">
            <a:avLst/>
          </a:prstGeom>
          <a:solidFill>
            <a:srgbClr val="FFC000">
              <a:alpha val="64000"/>
            </a:srgbClr>
          </a:solidFill>
          <a:ln>
            <a:solidFill>
              <a:schemeClr val="accent1">
                <a:shade val="50000"/>
                <a:alpha val="26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0556FED-E313-CB00-FB7A-7E84C638BD63}"/>
              </a:ext>
            </a:extLst>
          </p:cNvPr>
          <p:cNvSpPr/>
          <p:nvPr/>
        </p:nvSpPr>
        <p:spPr>
          <a:xfrm>
            <a:off x="10389724" y="1569766"/>
            <a:ext cx="608975" cy="84612"/>
          </a:xfrm>
          <a:prstGeom prst="rect">
            <a:avLst/>
          </a:prstGeom>
          <a:solidFill>
            <a:schemeClr val="accent6">
              <a:lumMod val="60000"/>
              <a:lumOff val="40000"/>
              <a:alpha val="64000"/>
            </a:schemeClr>
          </a:solidFill>
          <a:ln>
            <a:solidFill>
              <a:schemeClr val="accent1">
                <a:shade val="50000"/>
                <a:alpha val="26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0644237-462C-2E57-D846-FDED09E394E3}"/>
              </a:ext>
            </a:extLst>
          </p:cNvPr>
          <p:cNvSpPr txBox="1"/>
          <p:nvPr/>
        </p:nvSpPr>
        <p:spPr>
          <a:xfrm>
            <a:off x="7386523" y="1391402"/>
            <a:ext cx="588953" cy="2206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~1-week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75B059E-C383-5886-0BAE-ACA090124E2E}"/>
              </a:ext>
            </a:extLst>
          </p:cNvPr>
          <p:cNvSpPr txBox="1"/>
          <p:nvPr/>
        </p:nvSpPr>
        <p:spPr>
          <a:xfrm>
            <a:off x="10413177" y="1392810"/>
            <a:ext cx="494402" cy="2206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~1-day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068A27E-5670-4888-EB8C-29AA0A25DE6E}"/>
              </a:ext>
            </a:extLst>
          </p:cNvPr>
          <p:cNvSpPr/>
          <p:nvPr/>
        </p:nvSpPr>
        <p:spPr>
          <a:xfrm>
            <a:off x="7780556" y="2307887"/>
            <a:ext cx="3691008" cy="1895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0F3D70D-9C6F-22B1-4B1D-AE052477598B}"/>
              </a:ext>
            </a:extLst>
          </p:cNvPr>
          <p:cNvSpPr/>
          <p:nvPr/>
        </p:nvSpPr>
        <p:spPr>
          <a:xfrm>
            <a:off x="7932956" y="2477433"/>
            <a:ext cx="3538608" cy="1168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0F7746F-B660-784B-A4C9-8CEB9EE78905}"/>
              </a:ext>
            </a:extLst>
          </p:cNvPr>
          <p:cNvSpPr/>
          <p:nvPr/>
        </p:nvSpPr>
        <p:spPr>
          <a:xfrm>
            <a:off x="10344777" y="4574334"/>
            <a:ext cx="1070149" cy="3260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422A3DF-7265-7A8E-83F1-9653B840DB64}"/>
              </a:ext>
            </a:extLst>
          </p:cNvPr>
          <p:cNvSpPr/>
          <p:nvPr/>
        </p:nvSpPr>
        <p:spPr>
          <a:xfrm>
            <a:off x="7846231" y="2594274"/>
            <a:ext cx="3691008" cy="2177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DC6CD6C-FC46-CA4D-5671-51E534DB6440}"/>
              </a:ext>
            </a:extLst>
          </p:cNvPr>
          <p:cNvSpPr/>
          <p:nvPr/>
        </p:nvSpPr>
        <p:spPr>
          <a:xfrm>
            <a:off x="10344776" y="3354789"/>
            <a:ext cx="1070149" cy="11644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664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3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3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/>
      <p:bldP spid="24" grpId="0"/>
      <p:bldP spid="28" grpId="0" animBg="1"/>
      <p:bldP spid="30" grpId="0" animBg="1"/>
      <p:bldP spid="32" grpId="0" animBg="1"/>
      <p:bldP spid="33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F976D-0AB9-9D15-29F6-BC46E458B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2:4 Sparsity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DCDC3A-DEB0-4CDB-671D-EEE897437D1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What’s next?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B99C7D-D7E8-E4AB-6E14-9D12E9F8C5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3058" y="1247302"/>
            <a:ext cx="11315288" cy="5015616"/>
          </a:xfrm>
        </p:spPr>
        <p:txBody>
          <a:bodyPr/>
          <a:lstStyle/>
          <a:p>
            <a:r>
              <a:rPr lang="en-US" dirty="0"/>
              <a:t>Runtime support for sparse </a:t>
            </a:r>
            <a:r>
              <a:rPr lang="en-US" dirty="0" err="1"/>
              <a:t>RescoreBERT</a:t>
            </a:r>
            <a:r>
              <a:rPr lang="en-US" dirty="0"/>
              <a:t>/Conformer acceleration</a:t>
            </a:r>
          </a:p>
          <a:p>
            <a:pPr lvl="1"/>
            <a:r>
              <a:rPr lang="en-US" dirty="0">
                <a:hlinkClick r:id="rId2"/>
              </a:rPr>
              <a:t>https://sim.amazon.com/issues/ASRCT-3927</a:t>
            </a:r>
            <a:r>
              <a:rPr lang="en-US" dirty="0"/>
              <a:t> (</a:t>
            </a:r>
            <a:r>
              <a:rPr lang="en-US" dirty="0" err="1"/>
              <a:t>RescoreBERT</a:t>
            </a:r>
            <a:r>
              <a:rPr lang="en-US" dirty="0"/>
              <a:t>)</a:t>
            </a:r>
          </a:p>
          <a:p>
            <a:pPr lvl="1"/>
            <a:r>
              <a:rPr lang="en-US" dirty="0">
                <a:hlinkClick r:id="rId3"/>
              </a:rPr>
              <a:t>https://sim.amazon.com/issues/ASRCT-3948</a:t>
            </a:r>
            <a:r>
              <a:rPr lang="en-US" dirty="0"/>
              <a:t> (Conformer)</a:t>
            </a:r>
          </a:p>
          <a:p>
            <a:pPr lvl="1"/>
            <a:r>
              <a:rPr lang="en-US" dirty="0"/>
              <a:t>Depends on the readiness of TensorRT-9</a:t>
            </a:r>
          </a:p>
          <a:p>
            <a:r>
              <a:rPr lang="en-US" dirty="0"/>
              <a:t>Accuracy verification in Let’s Chat package</a:t>
            </a:r>
          </a:p>
          <a:p>
            <a:r>
              <a:rPr lang="en-US" dirty="0"/>
              <a:t>2:4 sparsity for large Conformer</a:t>
            </a:r>
          </a:p>
          <a:p>
            <a:pPr lvl="1"/>
            <a:r>
              <a:rPr lang="en-US" dirty="0"/>
              <a:t>P4 shortage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9437D8-3441-A44E-E349-FFE1D825B1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17830CC-5955-25D0-E36A-D83A9BCA310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AutoShape 4">
            <a:extLst>
              <a:ext uri="{FF2B5EF4-FFF2-40B4-BE49-F238E27FC236}">
                <a16:creationId xmlns:a16="http://schemas.microsoft.com/office/drawing/2014/main" id="{5CC3C41A-25F0-7212-D389-07C7790FBF2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8319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1F2A232-4F6D-C51B-FA0F-084DF3158F5C}"/>
              </a:ext>
            </a:extLst>
          </p:cNvPr>
          <p:cNvSpPr/>
          <p:nvPr/>
        </p:nvSpPr>
        <p:spPr>
          <a:xfrm>
            <a:off x="1868993" y="2170444"/>
            <a:ext cx="1225899" cy="8340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Conformer Encoder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2B9DA19-34DE-94A8-7D7A-37FC96F013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1868522" y="3416353"/>
            <a:ext cx="1071336" cy="388219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62B2DF67-0AD4-87DA-41D0-7A9795540650}"/>
              </a:ext>
            </a:extLst>
          </p:cNvPr>
          <p:cNvSpPr/>
          <p:nvPr/>
        </p:nvSpPr>
        <p:spPr>
          <a:xfrm>
            <a:off x="3609033" y="2170444"/>
            <a:ext cx="1225899" cy="8340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Conformer Encoder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E170F45-2147-3306-98CC-D3C453B397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3608562" y="3416353"/>
            <a:ext cx="1071336" cy="388219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9DFA2F65-FD7B-06C0-0866-5258062284E1}"/>
              </a:ext>
            </a:extLst>
          </p:cNvPr>
          <p:cNvSpPr/>
          <p:nvPr/>
        </p:nvSpPr>
        <p:spPr>
          <a:xfrm>
            <a:off x="7046687" y="2170444"/>
            <a:ext cx="1225899" cy="8340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Conformer Encoder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EE2C516-0131-C451-20A1-4498886AF0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7046216" y="3416353"/>
            <a:ext cx="1071336" cy="388219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A91889F-63C8-9E54-A3D5-A94A1CE2EEB5}"/>
              </a:ext>
            </a:extLst>
          </p:cNvPr>
          <p:cNvSpPr/>
          <p:nvPr/>
        </p:nvSpPr>
        <p:spPr>
          <a:xfrm>
            <a:off x="5144757" y="1115367"/>
            <a:ext cx="1656548" cy="43207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CTC Decoder</a:t>
            </a:r>
          </a:p>
        </p:txBody>
      </p:sp>
      <p:cxnSp>
        <p:nvCxnSpPr>
          <p:cNvPr id="20" name="Elbow Connector 19">
            <a:extLst>
              <a:ext uri="{FF2B5EF4-FFF2-40B4-BE49-F238E27FC236}">
                <a16:creationId xmlns:a16="http://schemas.microsoft.com/office/drawing/2014/main" id="{37451D31-1CAF-D2DC-31DD-FA481E351425}"/>
              </a:ext>
            </a:extLst>
          </p:cNvPr>
          <p:cNvCxnSpPr>
            <a:cxnSpLocks/>
            <a:stCxn id="7" idx="0"/>
            <a:endCxn id="18" idx="2"/>
          </p:cNvCxnSpPr>
          <p:nvPr/>
        </p:nvCxnSpPr>
        <p:spPr>
          <a:xfrm rot="5400000" flipH="1" flipV="1">
            <a:off x="3915988" y="113401"/>
            <a:ext cx="622998" cy="3491088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B02215B4-8528-50C8-239B-5D744EDA9A81}"/>
              </a:ext>
            </a:extLst>
          </p:cNvPr>
          <p:cNvCxnSpPr>
            <a:cxnSpLocks/>
            <a:stCxn id="12" idx="0"/>
            <a:endCxn id="18" idx="2"/>
          </p:cNvCxnSpPr>
          <p:nvPr/>
        </p:nvCxnSpPr>
        <p:spPr>
          <a:xfrm rot="5400000" flipH="1" flipV="1">
            <a:off x="4786008" y="983421"/>
            <a:ext cx="622998" cy="1751048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E5C99BFC-42D3-026A-111A-F4E0791C5E05}"/>
              </a:ext>
            </a:extLst>
          </p:cNvPr>
          <p:cNvCxnSpPr>
            <a:cxnSpLocks/>
            <a:stCxn id="14" idx="0"/>
            <a:endCxn id="18" idx="2"/>
          </p:cNvCxnSpPr>
          <p:nvPr/>
        </p:nvCxnSpPr>
        <p:spPr>
          <a:xfrm rot="16200000" flipV="1">
            <a:off x="6504835" y="1015642"/>
            <a:ext cx="622998" cy="1686606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92926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2C5E03F3-2484-7107-3B92-BD8DEFAE9633}"/>
              </a:ext>
            </a:extLst>
          </p:cNvPr>
          <p:cNvGrpSpPr/>
          <p:nvPr/>
        </p:nvGrpSpPr>
        <p:grpSpPr>
          <a:xfrm>
            <a:off x="1959431" y="969667"/>
            <a:ext cx="2260880" cy="2802304"/>
            <a:chOff x="4350098" y="1665374"/>
            <a:chExt cx="2260880" cy="2802304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BE2488E-CFB4-CCD8-B79B-C70CD64D4EBA}"/>
                </a:ext>
              </a:extLst>
            </p:cNvPr>
            <p:cNvSpPr/>
            <p:nvPr/>
          </p:nvSpPr>
          <p:spPr>
            <a:xfrm>
              <a:off x="4862564" y="2491991"/>
              <a:ext cx="1225899" cy="834013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Conformer Encoder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47361EBB-077B-6186-A3D2-CC120ED3E5A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16200000">
              <a:off x="4862093" y="3737900"/>
              <a:ext cx="1071336" cy="388219"/>
            </a:xfrm>
            <a:prstGeom prst="rect">
              <a:avLst/>
            </a:prstGeom>
          </p:spPr>
        </p:pic>
        <p:cxnSp>
          <p:nvCxnSpPr>
            <p:cNvPr id="24" name="Elbow Connector 23">
              <a:extLst>
                <a:ext uri="{FF2B5EF4-FFF2-40B4-BE49-F238E27FC236}">
                  <a16:creationId xmlns:a16="http://schemas.microsoft.com/office/drawing/2014/main" id="{00FADB76-A064-5CC8-D7D1-08FF66E8B97C}"/>
                </a:ext>
              </a:extLst>
            </p:cNvPr>
            <p:cNvCxnSpPr>
              <a:cxnSpLocks/>
            </p:cNvCxnSpPr>
            <p:nvPr/>
          </p:nvCxnSpPr>
          <p:spPr>
            <a:xfrm rot="5400000" flipH="1" flipV="1">
              <a:off x="5185217" y="1944573"/>
              <a:ext cx="562707" cy="4310"/>
            </a:xfrm>
            <a:prstGeom prst="bentConnector3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Rounded Rectangle 25">
              <a:extLst>
                <a:ext uri="{FF2B5EF4-FFF2-40B4-BE49-F238E27FC236}">
                  <a16:creationId xmlns:a16="http://schemas.microsoft.com/office/drawing/2014/main" id="{A3997F87-B1BB-6001-86EC-50ECB0594F6C}"/>
                </a:ext>
              </a:extLst>
            </p:cNvPr>
            <p:cNvSpPr/>
            <p:nvPr/>
          </p:nvSpPr>
          <p:spPr>
            <a:xfrm>
              <a:off x="4350098" y="2170444"/>
              <a:ext cx="2260880" cy="2110154"/>
            </a:xfrm>
            <a:prstGeom prst="roundRect">
              <a:avLst/>
            </a:prstGeom>
            <a:solidFill>
              <a:schemeClr val="bg1">
                <a:alpha val="95928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F5D2039-7D96-0072-5E97-E6EAF631D277}"/>
              </a:ext>
            </a:extLst>
          </p:cNvPr>
          <p:cNvGrpSpPr/>
          <p:nvPr/>
        </p:nvGrpSpPr>
        <p:grpSpPr>
          <a:xfrm>
            <a:off x="1657979" y="1148164"/>
            <a:ext cx="2260880" cy="2810887"/>
            <a:chOff x="4350098" y="1656791"/>
            <a:chExt cx="2260880" cy="2810887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12DDBF1-8306-99A1-F755-B3A712E55F69}"/>
                </a:ext>
              </a:extLst>
            </p:cNvPr>
            <p:cNvSpPr/>
            <p:nvPr/>
          </p:nvSpPr>
          <p:spPr>
            <a:xfrm>
              <a:off x="4862564" y="2491991"/>
              <a:ext cx="1225899" cy="834013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Conformer Encoder</a:t>
              </a: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02DCB22D-F080-00D0-DEFC-4A28B6B58D3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16200000">
              <a:off x="4862093" y="3737900"/>
              <a:ext cx="1071336" cy="388219"/>
            </a:xfrm>
            <a:prstGeom prst="rect">
              <a:avLst/>
            </a:prstGeom>
          </p:spPr>
        </p:pic>
        <p:cxnSp>
          <p:nvCxnSpPr>
            <p:cNvPr id="8" name="Elbow Connector 7">
              <a:extLst>
                <a:ext uri="{FF2B5EF4-FFF2-40B4-BE49-F238E27FC236}">
                  <a16:creationId xmlns:a16="http://schemas.microsoft.com/office/drawing/2014/main" id="{2E7A2D50-DE11-D0E4-342D-AC8FD09B5B0E}"/>
                </a:ext>
              </a:extLst>
            </p:cNvPr>
            <p:cNvCxnSpPr>
              <a:cxnSpLocks/>
            </p:cNvCxnSpPr>
            <p:nvPr/>
          </p:nvCxnSpPr>
          <p:spPr>
            <a:xfrm rot="5400000" flipH="1" flipV="1">
              <a:off x="5189978" y="1935990"/>
              <a:ext cx="562707" cy="4310"/>
            </a:xfrm>
            <a:prstGeom prst="bentConnector3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2FB603F1-23E4-3B09-21F3-4AB649FC7FD0}"/>
                </a:ext>
              </a:extLst>
            </p:cNvPr>
            <p:cNvSpPr/>
            <p:nvPr/>
          </p:nvSpPr>
          <p:spPr>
            <a:xfrm>
              <a:off x="4350098" y="2170444"/>
              <a:ext cx="2260880" cy="2110154"/>
            </a:xfrm>
            <a:prstGeom prst="roundRect">
              <a:avLst/>
            </a:prstGeom>
            <a:solidFill>
              <a:schemeClr val="bg1">
                <a:alpha val="95928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31F2A232-4F6D-C51B-FA0F-084DF3158F5C}"/>
              </a:ext>
            </a:extLst>
          </p:cNvPr>
          <p:cNvSpPr/>
          <p:nvPr/>
        </p:nvSpPr>
        <p:spPr>
          <a:xfrm>
            <a:off x="1868993" y="2170444"/>
            <a:ext cx="1225899" cy="8340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Conformer Encoder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2B9DA19-34DE-94A8-7D7A-37FC96F013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1868522" y="3416353"/>
            <a:ext cx="1071336" cy="388219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A91889F-63C8-9E54-A3D5-A94A1CE2EEB5}"/>
              </a:ext>
            </a:extLst>
          </p:cNvPr>
          <p:cNvSpPr/>
          <p:nvPr/>
        </p:nvSpPr>
        <p:spPr>
          <a:xfrm>
            <a:off x="1948783" y="418230"/>
            <a:ext cx="1656548" cy="43207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CTC Decoder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4AEAF651-314B-7C1A-5626-7052C3DE8EDF}"/>
              </a:ext>
            </a:extLst>
          </p:cNvPr>
          <p:cNvSpPr/>
          <p:nvPr/>
        </p:nvSpPr>
        <p:spPr>
          <a:xfrm>
            <a:off x="1356527" y="1848897"/>
            <a:ext cx="2260880" cy="2110154"/>
          </a:xfrm>
          <a:prstGeom prst="roundRect">
            <a:avLst/>
          </a:prstGeom>
          <a:solidFill>
            <a:schemeClr val="bg1">
              <a:alpha val="67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Elbow Connector 26">
            <a:extLst>
              <a:ext uri="{FF2B5EF4-FFF2-40B4-BE49-F238E27FC236}">
                <a16:creationId xmlns:a16="http://schemas.microsoft.com/office/drawing/2014/main" id="{7DB51ECD-CCD8-FC27-FE0C-AAA1F428E9D3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210641" y="1568877"/>
            <a:ext cx="562707" cy="4310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rapezoid 27">
            <a:extLst>
              <a:ext uri="{FF2B5EF4-FFF2-40B4-BE49-F238E27FC236}">
                <a16:creationId xmlns:a16="http://schemas.microsoft.com/office/drawing/2014/main" id="{F48A0A7D-432B-9509-BA2F-B866EE26B3E8}"/>
              </a:ext>
            </a:extLst>
          </p:cNvPr>
          <p:cNvSpPr/>
          <p:nvPr/>
        </p:nvSpPr>
        <p:spPr>
          <a:xfrm>
            <a:off x="7794171" y="2213290"/>
            <a:ext cx="1643743" cy="604087"/>
          </a:xfrm>
          <a:prstGeom prst="trapezoid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Conformer</a:t>
            </a:r>
          </a:p>
          <a:p>
            <a:pPr algn="ctr"/>
            <a:r>
              <a:rPr lang="en-US" dirty="0"/>
              <a:t>Encoder</a:t>
            </a:r>
          </a:p>
        </p:txBody>
      </p:sp>
    </p:spTree>
    <p:extLst>
      <p:ext uri="{BB962C8B-B14F-4D97-AF65-F5344CB8AC3E}">
        <p14:creationId xmlns:p14="http://schemas.microsoft.com/office/powerpoint/2010/main" val="372507561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rapezoid 11">
            <a:extLst>
              <a:ext uri="{FF2B5EF4-FFF2-40B4-BE49-F238E27FC236}">
                <a16:creationId xmlns:a16="http://schemas.microsoft.com/office/drawing/2014/main" id="{00FC1973-F97B-C7EA-5EA0-1AF5245EDC16}"/>
              </a:ext>
            </a:extLst>
          </p:cNvPr>
          <p:cNvSpPr/>
          <p:nvPr/>
        </p:nvSpPr>
        <p:spPr>
          <a:xfrm>
            <a:off x="2598896" y="1104019"/>
            <a:ext cx="1774372" cy="642031"/>
          </a:xfrm>
          <a:prstGeom prst="trapezoid">
            <a:avLst/>
          </a:prstGeom>
          <a:solidFill>
            <a:schemeClr val="accent1">
              <a:alpha val="22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CTC Decoder</a:t>
            </a:r>
          </a:p>
        </p:txBody>
      </p:sp>
      <p:sp>
        <p:nvSpPr>
          <p:cNvPr id="10" name="Trapezoid 9">
            <a:extLst>
              <a:ext uri="{FF2B5EF4-FFF2-40B4-BE49-F238E27FC236}">
                <a16:creationId xmlns:a16="http://schemas.microsoft.com/office/drawing/2014/main" id="{8C65DB6B-D42E-652D-7B9F-F58F3AEA695C}"/>
              </a:ext>
            </a:extLst>
          </p:cNvPr>
          <p:cNvSpPr/>
          <p:nvPr/>
        </p:nvSpPr>
        <p:spPr>
          <a:xfrm>
            <a:off x="2231851" y="1310778"/>
            <a:ext cx="1774372" cy="642031"/>
          </a:xfrm>
          <a:prstGeom prst="trapezoid">
            <a:avLst/>
          </a:prstGeom>
          <a:solidFill>
            <a:schemeClr val="accent1">
              <a:alpha val="47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CTC Decoder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C5E03F3-2484-7107-3B92-BD8DEFAE9633}"/>
              </a:ext>
            </a:extLst>
          </p:cNvPr>
          <p:cNvGrpSpPr/>
          <p:nvPr/>
        </p:nvGrpSpPr>
        <p:grpSpPr>
          <a:xfrm>
            <a:off x="1981202" y="2188867"/>
            <a:ext cx="2260880" cy="2802304"/>
            <a:chOff x="4350098" y="1665374"/>
            <a:chExt cx="2260880" cy="2802304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BE2488E-CFB4-CCD8-B79B-C70CD64D4EBA}"/>
                </a:ext>
              </a:extLst>
            </p:cNvPr>
            <p:cNvSpPr/>
            <p:nvPr/>
          </p:nvSpPr>
          <p:spPr>
            <a:xfrm>
              <a:off x="4862564" y="2491991"/>
              <a:ext cx="1225899" cy="834013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Conformer Encoder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47361EBB-077B-6186-A3D2-CC120ED3E5A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16200000">
              <a:off x="4862093" y="3737900"/>
              <a:ext cx="1071336" cy="388219"/>
            </a:xfrm>
            <a:prstGeom prst="rect">
              <a:avLst/>
            </a:prstGeom>
          </p:spPr>
        </p:pic>
        <p:cxnSp>
          <p:nvCxnSpPr>
            <p:cNvPr id="24" name="Elbow Connector 23">
              <a:extLst>
                <a:ext uri="{FF2B5EF4-FFF2-40B4-BE49-F238E27FC236}">
                  <a16:creationId xmlns:a16="http://schemas.microsoft.com/office/drawing/2014/main" id="{00FADB76-A064-5CC8-D7D1-08FF66E8B97C}"/>
                </a:ext>
              </a:extLst>
            </p:cNvPr>
            <p:cNvCxnSpPr>
              <a:cxnSpLocks/>
            </p:cNvCxnSpPr>
            <p:nvPr/>
          </p:nvCxnSpPr>
          <p:spPr>
            <a:xfrm rot="5400000" flipH="1" flipV="1">
              <a:off x="5185217" y="1944573"/>
              <a:ext cx="562707" cy="4310"/>
            </a:xfrm>
            <a:prstGeom prst="bentConnector3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Rounded Rectangle 25">
              <a:extLst>
                <a:ext uri="{FF2B5EF4-FFF2-40B4-BE49-F238E27FC236}">
                  <a16:creationId xmlns:a16="http://schemas.microsoft.com/office/drawing/2014/main" id="{A3997F87-B1BB-6001-86EC-50ECB0594F6C}"/>
                </a:ext>
              </a:extLst>
            </p:cNvPr>
            <p:cNvSpPr/>
            <p:nvPr/>
          </p:nvSpPr>
          <p:spPr>
            <a:xfrm>
              <a:off x="4350098" y="2170444"/>
              <a:ext cx="2260880" cy="2110154"/>
            </a:xfrm>
            <a:prstGeom prst="roundRect">
              <a:avLst/>
            </a:prstGeom>
            <a:solidFill>
              <a:schemeClr val="bg1">
                <a:alpha val="95928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F5D2039-7D96-0072-5E97-E6EAF631D277}"/>
              </a:ext>
            </a:extLst>
          </p:cNvPr>
          <p:cNvGrpSpPr/>
          <p:nvPr/>
        </p:nvGrpSpPr>
        <p:grpSpPr>
          <a:xfrm>
            <a:off x="1679750" y="2367364"/>
            <a:ext cx="2260880" cy="2810887"/>
            <a:chOff x="4350098" y="1656791"/>
            <a:chExt cx="2260880" cy="2810887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12DDBF1-8306-99A1-F755-B3A712E55F69}"/>
                </a:ext>
              </a:extLst>
            </p:cNvPr>
            <p:cNvSpPr/>
            <p:nvPr/>
          </p:nvSpPr>
          <p:spPr>
            <a:xfrm>
              <a:off x="4862564" y="2491991"/>
              <a:ext cx="1225899" cy="834013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Conformer Encoder</a:t>
              </a: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02DCB22D-F080-00D0-DEFC-4A28B6B58D3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16200000">
              <a:off x="4862093" y="3737900"/>
              <a:ext cx="1071336" cy="388219"/>
            </a:xfrm>
            <a:prstGeom prst="rect">
              <a:avLst/>
            </a:prstGeom>
          </p:spPr>
        </p:pic>
        <p:cxnSp>
          <p:nvCxnSpPr>
            <p:cNvPr id="8" name="Elbow Connector 7">
              <a:extLst>
                <a:ext uri="{FF2B5EF4-FFF2-40B4-BE49-F238E27FC236}">
                  <a16:creationId xmlns:a16="http://schemas.microsoft.com/office/drawing/2014/main" id="{2E7A2D50-DE11-D0E4-342D-AC8FD09B5B0E}"/>
                </a:ext>
              </a:extLst>
            </p:cNvPr>
            <p:cNvCxnSpPr>
              <a:cxnSpLocks/>
            </p:cNvCxnSpPr>
            <p:nvPr/>
          </p:nvCxnSpPr>
          <p:spPr>
            <a:xfrm rot="5400000" flipH="1" flipV="1">
              <a:off x="5189978" y="1935990"/>
              <a:ext cx="562707" cy="4310"/>
            </a:xfrm>
            <a:prstGeom prst="bentConnector3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2FB603F1-23E4-3B09-21F3-4AB649FC7FD0}"/>
                </a:ext>
              </a:extLst>
            </p:cNvPr>
            <p:cNvSpPr/>
            <p:nvPr/>
          </p:nvSpPr>
          <p:spPr>
            <a:xfrm>
              <a:off x="4350098" y="2170444"/>
              <a:ext cx="2260880" cy="2110154"/>
            </a:xfrm>
            <a:prstGeom prst="roundRect">
              <a:avLst/>
            </a:prstGeom>
            <a:solidFill>
              <a:schemeClr val="bg1">
                <a:alpha val="95928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72B9DA19-34DE-94A8-7D7A-37FC96F013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1890293" y="4635553"/>
            <a:ext cx="1071336" cy="388219"/>
          </a:xfrm>
          <a:prstGeom prst="rect">
            <a:avLst/>
          </a:prstGeom>
        </p:spPr>
      </p:pic>
      <p:cxnSp>
        <p:nvCxnSpPr>
          <p:cNvPr id="27" name="Elbow Connector 26">
            <a:extLst>
              <a:ext uri="{FF2B5EF4-FFF2-40B4-BE49-F238E27FC236}">
                <a16:creationId xmlns:a16="http://schemas.microsoft.com/office/drawing/2014/main" id="{7DB51ECD-CCD8-FC27-FE0C-AAA1F428E9D3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232412" y="2788077"/>
            <a:ext cx="562707" cy="4310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rapezoid 27">
            <a:extLst>
              <a:ext uri="{FF2B5EF4-FFF2-40B4-BE49-F238E27FC236}">
                <a16:creationId xmlns:a16="http://schemas.microsoft.com/office/drawing/2014/main" id="{F48A0A7D-432B-9509-BA2F-B866EE26B3E8}"/>
              </a:ext>
            </a:extLst>
          </p:cNvPr>
          <p:cNvSpPr/>
          <p:nvPr/>
        </p:nvSpPr>
        <p:spPr>
          <a:xfrm>
            <a:off x="1689738" y="3651963"/>
            <a:ext cx="1643743" cy="604087"/>
          </a:xfrm>
          <a:prstGeom prst="trapezoid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Conformer</a:t>
            </a:r>
          </a:p>
          <a:p>
            <a:pPr algn="ctr"/>
            <a:r>
              <a:rPr lang="en-US" dirty="0"/>
              <a:t>Encoder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4AEAF651-314B-7C1A-5626-7052C3DE8EDF}"/>
              </a:ext>
            </a:extLst>
          </p:cNvPr>
          <p:cNvSpPr/>
          <p:nvPr/>
        </p:nvSpPr>
        <p:spPr>
          <a:xfrm>
            <a:off x="1378298" y="3109530"/>
            <a:ext cx="2260880" cy="2110154"/>
          </a:xfrm>
          <a:prstGeom prst="roundRect">
            <a:avLst/>
          </a:prstGeom>
          <a:solidFill>
            <a:schemeClr val="bg1">
              <a:alpha val="67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rapezoid 2">
            <a:extLst>
              <a:ext uri="{FF2B5EF4-FFF2-40B4-BE49-F238E27FC236}">
                <a16:creationId xmlns:a16="http://schemas.microsoft.com/office/drawing/2014/main" id="{3D3D447B-3CDF-3D5D-1CF3-990CE377D2FA}"/>
              </a:ext>
            </a:extLst>
          </p:cNvPr>
          <p:cNvSpPr/>
          <p:nvPr/>
        </p:nvSpPr>
        <p:spPr>
          <a:xfrm>
            <a:off x="1864806" y="1503865"/>
            <a:ext cx="1774372" cy="642031"/>
          </a:xfrm>
          <a:prstGeom prst="trapezoid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CTC Decoder</a:t>
            </a:r>
          </a:p>
        </p:txBody>
      </p: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691DF1FF-9B62-9D01-1DCA-8380582C76B7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512331" y="1228829"/>
            <a:ext cx="562707" cy="4310"/>
          </a:xfrm>
          <a:prstGeom prst="bentConnector3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>
            <a:extLst>
              <a:ext uri="{FF2B5EF4-FFF2-40B4-BE49-F238E27FC236}">
                <a16:creationId xmlns:a16="http://schemas.microsoft.com/office/drawing/2014/main" id="{BA102C30-D304-7992-3A36-55F16B69EA75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833783" y="1009277"/>
            <a:ext cx="562707" cy="4310"/>
          </a:xfrm>
          <a:prstGeom prst="bentConnector3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Elbow Connector 29">
            <a:extLst>
              <a:ext uri="{FF2B5EF4-FFF2-40B4-BE49-F238E27FC236}">
                <a16:creationId xmlns:a16="http://schemas.microsoft.com/office/drawing/2014/main" id="{76076CB4-03F8-83BC-E0EF-A763908D4089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200829" y="820510"/>
            <a:ext cx="562707" cy="4310"/>
          </a:xfrm>
          <a:prstGeom prst="bentConnector3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71325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rapezoid 11">
            <a:extLst>
              <a:ext uri="{FF2B5EF4-FFF2-40B4-BE49-F238E27FC236}">
                <a16:creationId xmlns:a16="http://schemas.microsoft.com/office/drawing/2014/main" id="{00FC1973-F97B-C7EA-5EA0-1AF5245EDC16}"/>
              </a:ext>
            </a:extLst>
          </p:cNvPr>
          <p:cNvSpPr/>
          <p:nvPr/>
        </p:nvSpPr>
        <p:spPr>
          <a:xfrm>
            <a:off x="2598896" y="1104019"/>
            <a:ext cx="1774372" cy="642031"/>
          </a:xfrm>
          <a:prstGeom prst="trapezoid">
            <a:avLst/>
          </a:prstGeom>
          <a:solidFill>
            <a:schemeClr val="accent1">
              <a:alpha val="22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CTC Decoder</a:t>
            </a:r>
          </a:p>
        </p:txBody>
      </p:sp>
      <p:sp>
        <p:nvSpPr>
          <p:cNvPr id="10" name="Trapezoid 9">
            <a:extLst>
              <a:ext uri="{FF2B5EF4-FFF2-40B4-BE49-F238E27FC236}">
                <a16:creationId xmlns:a16="http://schemas.microsoft.com/office/drawing/2014/main" id="{8C65DB6B-D42E-652D-7B9F-F58F3AEA695C}"/>
              </a:ext>
            </a:extLst>
          </p:cNvPr>
          <p:cNvSpPr/>
          <p:nvPr/>
        </p:nvSpPr>
        <p:spPr>
          <a:xfrm>
            <a:off x="2231851" y="1310778"/>
            <a:ext cx="1774372" cy="642031"/>
          </a:xfrm>
          <a:prstGeom prst="trapezoid">
            <a:avLst/>
          </a:prstGeom>
          <a:solidFill>
            <a:schemeClr val="accent1">
              <a:alpha val="47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CTC Decoder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C5E03F3-2484-7107-3B92-BD8DEFAE9633}"/>
              </a:ext>
            </a:extLst>
          </p:cNvPr>
          <p:cNvGrpSpPr/>
          <p:nvPr/>
        </p:nvGrpSpPr>
        <p:grpSpPr>
          <a:xfrm>
            <a:off x="1981202" y="2188867"/>
            <a:ext cx="2260880" cy="2802304"/>
            <a:chOff x="4350098" y="1665374"/>
            <a:chExt cx="2260880" cy="2802304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BE2488E-CFB4-CCD8-B79B-C70CD64D4EBA}"/>
                </a:ext>
              </a:extLst>
            </p:cNvPr>
            <p:cNvSpPr/>
            <p:nvPr/>
          </p:nvSpPr>
          <p:spPr>
            <a:xfrm>
              <a:off x="4862564" y="2491991"/>
              <a:ext cx="1225899" cy="834013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Conformer Encoder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47361EBB-077B-6186-A3D2-CC120ED3E5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6200000">
              <a:off x="4862093" y="3737900"/>
              <a:ext cx="1071336" cy="388219"/>
            </a:xfrm>
            <a:prstGeom prst="rect">
              <a:avLst/>
            </a:prstGeom>
          </p:spPr>
        </p:pic>
        <p:cxnSp>
          <p:nvCxnSpPr>
            <p:cNvPr id="24" name="Elbow Connector 23">
              <a:extLst>
                <a:ext uri="{FF2B5EF4-FFF2-40B4-BE49-F238E27FC236}">
                  <a16:creationId xmlns:a16="http://schemas.microsoft.com/office/drawing/2014/main" id="{00FADB76-A064-5CC8-D7D1-08FF66E8B97C}"/>
                </a:ext>
              </a:extLst>
            </p:cNvPr>
            <p:cNvCxnSpPr>
              <a:cxnSpLocks/>
            </p:cNvCxnSpPr>
            <p:nvPr/>
          </p:nvCxnSpPr>
          <p:spPr>
            <a:xfrm rot="5400000" flipH="1" flipV="1">
              <a:off x="5185217" y="1944573"/>
              <a:ext cx="562707" cy="4310"/>
            </a:xfrm>
            <a:prstGeom prst="bentConnector3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Rounded Rectangle 25">
              <a:extLst>
                <a:ext uri="{FF2B5EF4-FFF2-40B4-BE49-F238E27FC236}">
                  <a16:creationId xmlns:a16="http://schemas.microsoft.com/office/drawing/2014/main" id="{A3997F87-B1BB-6001-86EC-50ECB0594F6C}"/>
                </a:ext>
              </a:extLst>
            </p:cNvPr>
            <p:cNvSpPr/>
            <p:nvPr/>
          </p:nvSpPr>
          <p:spPr>
            <a:xfrm>
              <a:off x="4350098" y="2170444"/>
              <a:ext cx="2260880" cy="2110154"/>
            </a:xfrm>
            <a:prstGeom prst="roundRect">
              <a:avLst/>
            </a:prstGeom>
            <a:solidFill>
              <a:schemeClr val="bg1">
                <a:alpha val="95928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F5D2039-7D96-0072-5E97-E6EAF631D277}"/>
              </a:ext>
            </a:extLst>
          </p:cNvPr>
          <p:cNvGrpSpPr/>
          <p:nvPr/>
        </p:nvGrpSpPr>
        <p:grpSpPr>
          <a:xfrm>
            <a:off x="1679750" y="2367364"/>
            <a:ext cx="2260880" cy="2810887"/>
            <a:chOff x="4350098" y="1656791"/>
            <a:chExt cx="2260880" cy="2810887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12DDBF1-8306-99A1-F755-B3A712E55F69}"/>
                </a:ext>
              </a:extLst>
            </p:cNvPr>
            <p:cNvSpPr/>
            <p:nvPr/>
          </p:nvSpPr>
          <p:spPr>
            <a:xfrm>
              <a:off x="4862564" y="2491991"/>
              <a:ext cx="1225899" cy="834013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Conformer Encoder</a:t>
              </a: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02DCB22D-F080-00D0-DEFC-4A28B6B58D3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6200000">
              <a:off x="4862093" y="3737900"/>
              <a:ext cx="1071336" cy="388219"/>
            </a:xfrm>
            <a:prstGeom prst="rect">
              <a:avLst/>
            </a:prstGeom>
          </p:spPr>
        </p:pic>
        <p:cxnSp>
          <p:nvCxnSpPr>
            <p:cNvPr id="8" name="Elbow Connector 7">
              <a:extLst>
                <a:ext uri="{FF2B5EF4-FFF2-40B4-BE49-F238E27FC236}">
                  <a16:creationId xmlns:a16="http://schemas.microsoft.com/office/drawing/2014/main" id="{2E7A2D50-DE11-D0E4-342D-AC8FD09B5B0E}"/>
                </a:ext>
              </a:extLst>
            </p:cNvPr>
            <p:cNvCxnSpPr>
              <a:cxnSpLocks/>
            </p:cNvCxnSpPr>
            <p:nvPr/>
          </p:nvCxnSpPr>
          <p:spPr>
            <a:xfrm rot="5400000" flipH="1" flipV="1">
              <a:off x="5189978" y="1935990"/>
              <a:ext cx="562707" cy="4310"/>
            </a:xfrm>
            <a:prstGeom prst="bentConnector3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2FB603F1-23E4-3B09-21F3-4AB649FC7FD0}"/>
                </a:ext>
              </a:extLst>
            </p:cNvPr>
            <p:cNvSpPr/>
            <p:nvPr/>
          </p:nvSpPr>
          <p:spPr>
            <a:xfrm>
              <a:off x="4350098" y="2170444"/>
              <a:ext cx="2260880" cy="2110154"/>
            </a:xfrm>
            <a:prstGeom prst="roundRect">
              <a:avLst/>
            </a:prstGeom>
            <a:solidFill>
              <a:schemeClr val="bg1">
                <a:alpha val="95928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72B9DA19-34DE-94A8-7D7A-37FC96F013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890293" y="4635553"/>
            <a:ext cx="1071336" cy="388219"/>
          </a:xfrm>
          <a:prstGeom prst="rect">
            <a:avLst/>
          </a:prstGeom>
        </p:spPr>
      </p:pic>
      <p:cxnSp>
        <p:nvCxnSpPr>
          <p:cNvPr id="27" name="Elbow Connector 26">
            <a:extLst>
              <a:ext uri="{FF2B5EF4-FFF2-40B4-BE49-F238E27FC236}">
                <a16:creationId xmlns:a16="http://schemas.microsoft.com/office/drawing/2014/main" id="{7DB51ECD-CCD8-FC27-FE0C-AAA1F428E9D3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232412" y="2788077"/>
            <a:ext cx="562707" cy="4310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rapezoid 27">
            <a:extLst>
              <a:ext uri="{FF2B5EF4-FFF2-40B4-BE49-F238E27FC236}">
                <a16:creationId xmlns:a16="http://schemas.microsoft.com/office/drawing/2014/main" id="{F48A0A7D-432B-9509-BA2F-B866EE26B3E8}"/>
              </a:ext>
            </a:extLst>
          </p:cNvPr>
          <p:cNvSpPr/>
          <p:nvPr/>
        </p:nvSpPr>
        <p:spPr>
          <a:xfrm>
            <a:off x="1689738" y="3651963"/>
            <a:ext cx="1643743" cy="604087"/>
          </a:xfrm>
          <a:prstGeom prst="trapezoid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Conformer</a:t>
            </a:r>
          </a:p>
          <a:p>
            <a:pPr algn="ctr"/>
            <a:r>
              <a:rPr lang="en-US" dirty="0"/>
              <a:t>Encoder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4AEAF651-314B-7C1A-5626-7052C3DE8EDF}"/>
              </a:ext>
            </a:extLst>
          </p:cNvPr>
          <p:cNvSpPr/>
          <p:nvPr/>
        </p:nvSpPr>
        <p:spPr>
          <a:xfrm>
            <a:off x="1378298" y="3109530"/>
            <a:ext cx="2260880" cy="2110154"/>
          </a:xfrm>
          <a:prstGeom prst="roundRect">
            <a:avLst/>
          </a:prstGeom>
          <a:solidFill>
            <a:schemeClr val="bg1">
              <a:alpha val="67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rapezoid 2">
            <a:extLst>
              <a:ext uri="{FF2B5EF4-FFF2-40B4-BE49-F238E27FC236}">
                <a16:creationId xmlns:a16="http://schemas.microsoft.com/office/drawing/2014/main" id="{3D3D447B-3CDF-3D5D-1CF3-990CE377D2FA}"/>
              </a:ext>
            </a:extLst>
          </p:cNvPr>
          <p:cNvSpPr/>
          <p:nvPr/>
        </p:nvSpPr>
        <p:spPr>
          <a:xfrm>
            <a:off x="1864806" y="1503865"/>
            <a:ext cx="1774372" cy="642031"/>
          </a:xfrm>
          <a:prstGeom prst="trapezoid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CTC Decoder</a:t>
            </a:r>
          </a:p>
        </p:txBody>
      </p: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691DF1FF-9B62-9D01-1DCA-8380582C76B7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512331" y="1228829"/>
            <a:ext cx="562707" cy="4310"/>
          </a:xfrm>
          <a:prstGeom prst="bentConnector3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>
            <a:extLst>
              <a:ext uri="{FF2B5EF4-FFF2-40B4-BE49-F238E27FC236}">
                <a16:creationId xmlns:a16="http://schemas.microsoft.com/office/drawing/2014/main" id="{BA102C30-D304-7992-3A36-55F16B69EA75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833783" y="1009277"/>
            <a:ext cx="562707" cy="4310"/>
          </a:xfrm>
          <a:prstGeom prst="bentConnector3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Elbow Connector 29">
            <a:extLst>
              <a:ext uri="{FF2B5EF4-FFF2-40B4-BE49-F238E27FC236}">
                <a16:creationId xmlns:a16="http://schemas.microsoft.com/office/drawing/2014/main" id="{76076CB4-03F8-83BC-E0EF-A763908D4089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200829" y="820510"/>
            <a:ext cx="562707" cy="4310"/>
          </a:xfrm>
          <a:prstGeom prst="bentConnector3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2BC37E2-B4FE-8F49-1331-365F9431C0B9}"/>
              </a:ext>
            </a:extLst>
          </p:cNvPr>
          <p:cNvCxnSpPr>
            <a:cxnSpLocks/>
          </p:cNvCxnSpPr>
          <p:nvPr/>
        </p:nvCxnSpPr>
        <p:spPr>
          <a:xfrm flipH="1" flipV="1">
            <a:off x="6096000" y="1738085"/>
            <a:ext cx="1337838" cy="69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77FA052F-718B-5D95-D203-D39BDCD7E5CC}"/>
              </a:ext>
            </a:extLst>
          </p:cNvPr>
          <p:cNvCxnSpPr>
            <a:cxnSpLocks/>
          </p:cNvCxnSpPr>
          <p:nvPr/>
        </p:nvCxnSpPr>
        <p:spPr>
          <a:xfrm flipH="1">
            <a:off x="6104796" y="594039"/>
            <a:ext cx="1589314" cy="11378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5B9ED05F-A348-9F62-7D7F-C98614977288}"/>
              </a:ext>
            </a:extLst>
          </p:cNvPr>
          <p:cNvCxnSpPr>
            <a:cxnSpLocks/>
          </p:cNvCxnSpPr>
          <p:nvPr/>
        </p:nvCxnSpPr>
        <p:spPr>
          <a:xfrm flipH="1">
            <a:off x="7128291" y="608214"/>
            <a:ext cx="1589314" cy="11378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54EB0265-F61A-92E1-D24D-ABECA441D409}"/>
              </a:ext>
            </a:extLst>
          </p:cNvPr>
          <p:cNvCxnSpPr>
            <a:cxnSpLocks/>
          </p:cNvCxnSpPr>
          <p:nvPr/>
        </p:nvCxnSpPr>
        <p:spPr>
          <a:xfrm flipH="1">
            <a:off x="7670917" y="606240"/>
            <a:ext cx="134967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12004457-8254-8625-38AC-CFC16E8F4D48}"/>
              </a:ext>
            </a:extLst>
          </p:cNvPr>
          <p:cNvCxnSpPr>
            <a:cxnSpLocks/>
          </p:cNvCxnSpPr>
          <p:nvPr/>
        </p:nvCxnSpPr>
        <p:spPr>
          <a:xfrm flipH="1">
            <a:off x="6357339" y="608214"/>
            <a:ext cx="1589314" cy="11378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51D9114-2F9D-2DF1-FF1C-81BE5BA62A4E}"/>
              </a:ext>
            </a:extLst>
          </p:cNvPr>
          <p:cNvCxnSpPr>
            <a:cxnSpLocks/>
          </p:cNvCxnSpPr>
          <p:nvPr/>
        </p:nvCxnSpPr>
        <p:spPr>
          <a:xfrm flipH="1">
            <a:off x="6631451" y="607538"/>
            <a:ext cx="1589314" cy="11378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0D722968-9AB1-1A18-05C9-05D88A62B621}"/>
              </a:ext>
            </a:extLst>
          </p:cNvPr>
          <p:cNvCxnSpPr>
            <a:cxnSpLocks/>
          </p:cNvCxnSpPr>
          <p:nvPr/>
        </p:nvCxnSpPr>
        <p:spPr>
          <a:xfrm flipH="1">
            <a:off x="7431279" y="607538"/>
            <a:ext cx="1589314" cy="11378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7252799D-934E-C504-BED8-0DEE2BAE3CD5}"/>
              </a:ext>
            </a:extLst>
          </p:cNvPr>
          <p:cNvSpPr txBox="1"/>
          <p:nvPr/>
        </p:nvSpPr>
        <p:spPr>
          <a:xfrm rot="19437062">
            <a:off x="6622659" y="1007294"/>
            <a:ext cx="91723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hypothesis-1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A6DE769-B347-ED3C-D709-5710221987B3}"/>
              </a:ext>
            </a:extLst>
          </p:cNvPr>
          <p:cNvSpPr txBox="1"/>
          <p:nvPr/>
        </p:nvSpPr>
        <p:spPr>
          <a:xfrm rot="19437062">
            <a:off x="6883999" y="995333"/>
            <a:ext cx="91723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hypothesis-2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826754E-62F0-6718-6207-DB9C3ECF9A9A}"/>
              </a:ext>
            </a:extLst>
          </p:cNvPr>
          <p:cNvSpPr txBox="1"/>
          <p:nvPr/>
        </p:nvSpPr>
        <p:spPr>
          <a:xfrm rot="19437062">
            <a:off x="7592314" y="1032152"/>
            <a:ext cx="91884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hypothesis-n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3061AD9-6D12-7963-62FD-5AC53AD4E88A}"/>
              </a:ext>
            </a:extLst>
          </p:cNvPr>
          <p:cNvSpPr txBox="1"/>
          <p:nvPr/>
        </p:nvSpPr>
        <p:spPr>
          <a:xfrm>
            <a:off x="7105382" y="3244334"/>
            <a:ext cx="656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BERT</a:t>
            </a: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D6F2B592-A243-7319-4EC4-E0349508FBDC}"/>
              </a:ext>
            </a:extLst>
          </p:cNvPr>
          <p:cNvCxnSpPr>
            <a:cxnSpLocks/>
          </p:cNvCxnSpPr>
          <p:nvPr/>
        </p:nvCxnSpPr>
        <p:spPr>
          <a:xfrm flipH="1">
            <a:off x="6630362" y="3963167"/>
            <a:ext cx="1589314" cy="11378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C0F3C92E-0A8C-7DD8-77BD-C0A47A2E8FC2}"/>
              </a:ext>
            </a:extLst>
          </p:cNvPr>
          <p:cNvCxnSpPr>
            <a:cxnSpLocks/>
          </p:cNvCxnSpPr>
          <p:nvPr/>
        </p:nvCxnSpPr>
        <p:spPr>
          <a:xfrm flipH="1">
            <a:off x="6933350" y="3962491"/>
            <a:ext cx="1589314" cy="11378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EAF253C4-3860-E67D-CFB0-49E53046B4E8}"/>
              </a:ext>
            </a:extLst>
          </p:cNvPr>
          <p:cNvSpPr txBox="1"/>
          <p:nvPr/>
        </p:nvSpPr>
        <p:spPr>
          <a:xfrm rot="19437062">
            <a:off x="7008625" y="4387105"/>
            <a:ext cx="109036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hypothesis-best</a:t>
            </a: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48A00017-9825-725D-A15E-5B0565A17D80}"/>
              </a:ext>
            </a:extLst>
          </p:cNvPr>
          <p:cNvCxnSpPr>
            <a:cxnSpLocks/>
          </p:cNvCxnSpPr>
          <p:nvPr/>
        </p:nvCxnSpPr>
        <p:spPr>
          <a:xfrm flipH="1">
            <a:off x="6630362" y="5097057"/>
            <a:ext cx="30694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D5D9D0B1-A596-358D-10AE-A45A1C094C0A}"/>
              </a:ext>
            </a:extLst>
          </p:cNvPr>
          <p:cNvCxnSpPr>
            <a:cxnSpLocks/>
          </p:cNvCxnSpPr>
          <p:nvPr/>
        </p:nvCxnSpPr>
        <p:spPr>
          <a:xfrm flipH="1">
            <a:off x="8215718" y="3962491"/>
            <a:ext cx="30694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Group 69">
            <a:extLst>
              <a:ext uri="{FF2B5EF4-FFF2-40B4-BE49-F238E27FC236}">
                <a16:creationId xmlns:a16="http://schemas.microsoft.com/office/drawing/2014/main" id="{53FD17FD-C731-7B21-E89C-2615018CBD72}"/>
              </a:ext>
            </a:extLst>
          </p:cNvPr>
          <p:cNvGrpSpPr/>
          <p:nvPr/>
        </p:nvGrpSpPr>
        <p:grpSpPr>
          <a:xfrm>
            <a:off x="7263237" y="1768223"/>
            <a:ext cx="2540860" cy="1141145"/>
            <a:chOff x="7263236" y="2508878"/>
            <a:chExt cx="2924593" cy="400490"/>
          </a:xfrm>
        </p:grpSpPr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DA95596A-5B65-2DB8-C7D7-D30BE33A327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263236" y="2906599"/>
              <a:ext cx="1337838" cy="242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8D983F45-DD5E-A237-940B-D33F12EAD71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272032" y="2508878"/>
              <a:ext cx="1589314" cy="39556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EB807DD5-2877-8400-FFEB-51220F3515B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295527" y="2513806"/>
              <a:ext cx="1589314" cy="39556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CBA30197-0287-AD9A-7568-8CCDD390F79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838153" y="2513120"/>
              <a:ext cx="134967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A4ED8E66-3872-AEDF-F13C-E86ED1F7451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524575" y="2513806"/>
              <a:ext cx="1589314" cy="39556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AD605CED-E050-B6A8-902E-BBD5610CDC1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798687" y="2513571"/>
              <a:ext cx="1589314" cy="39556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E0E45C7A-FEF3-2228-CEB9-7A29967AF1E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598515" y="2513571"/>
              <a:ext cx="1589314" cy="39556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802677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62D0A-3BA5-0370-23EA-EED9595DC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Quick Overview of our Hardware Acceleration Effort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70942F-CDE1-8469-B39B-F8BBE12BC4F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Technologies to improve each aspect</a:t>
            </a: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8E2E5015-0A4F-E407-EC81-EBEDEDE721A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08478385"/>
              </p:ext>
            </p:extLst>
          </p:nvPr>
        </p:nvGraphicFramePr>
        <p:xfrm>
          <a:off x="323304" y="1661681"/>
          <a:ext cx="11555430" cy="4048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77634">
                  <a:extLst>
                    <a:ext uri="{9D8B030D-6E8A-4147-A177-3AD203B41FA5}">
                      <a16:colId xmlns:a16="http://schemas.microsoft.com/office/drawing/2014/main" val="372018379"/>
                    </a:ext>
                  </a:extLst>
                </a:gridCol>
                <a:gridCol w="2222691">
                  <a:extLst>
                    <a:ext uri="{9D8B030D-6E8A-4147-A177-3AD203B41FA5}">
                      <a16:colId xmlns:a16="http://schemas.microsoft.com/office/drawing/2014/main" val="3507123146"/>
                    </a:ext>
                  </a:extLst>
                </a:gridCol>
                <a:gridCol w="2258060">
                  <a:extLst>
                    <a:ext uri="{9D8B030D-6E8A-4147-A177-3AD203B41FA5}">
                      <a16:colId xmlns:a16="http://schemas.microsoft.com/office/drawing/2014/main" val="142377660"/>
                    </a:ext>
                  </a:extLst>
                </a:gridCol>
                <a:gridCol w="2486597">
                  <a:extLst>
                    <a:ext uri="{9D8B030D-6E8A-4147-A177-3AD203B41FA5}">
                      <a16:colId xmlns:a16="http://schemas.microsoft.com/office/drawing/2014/main" val="3825017685"/>
                    </a:ext>
                  </a:extLst>
                </a:gridCol>
                <a:gridCol w="2310448">
                  <a:extLst>
                    <a:ext uri="{9D8B030D-6E8A-4147-A177-3AD203B41FA5}">
                      <a16:colId xmlns:a16="http://schemas.microsoft.com/office/drawing/2014/main" val="51698424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Applicable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Memory Reduction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Computation Reduction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Bandwidth Reduction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74019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Quantization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All layers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50% (16bit </a:t>
                      </a:r>
                      <a:r>
                        <a:rPr lang="en-US" dirty="0">
                          <a:sym typeface="Wingdings" pitchFamily="2" charset="2"/>
                        </a:rPr>
                        <a:t> 8bit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50% (16bit </a:t>
                      </a:r>
                      <a:r>
                        <a:rPr lang="en-US" dirty="0">
                          <a:sym typeface="Wingdings" pitchFamily="2" charset="2"/>
                        </a:rPr>
                        <a:t> 8bit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50%  (16bit </a:t>
                      </a:r>
                      <a:r>
                        <a:rPr lang="en-US" dirty="0">
                          <a:sym typeface="Wingdings" pitchFamily="2" charset="2"/>
                        </a:rPr>
                        <a:t> 8bit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38605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Sparsification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All layers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50% (50% sparse)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50% (50% sparse)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56685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Sub-8-bit compression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All layers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50% (8bit </a:t>
                      </a:r>
                      <a:r>
                        <a:rPr lang="en-US" dirty="0">
                          <a:sym typeface="Wingdings" pitchFamily="2" charset="2"/>
                        </a:rPr>
                        <a:t> 4bit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50% (8bit </a:t>
                      </a:r>
                      <a:r>
                        <a:rPr lang="en-US" dirty="0">
                          <a:sym typeface="Wingdings" pitchFamily="2" charset="2"/>
                        </a:rPr>
                        <a:t> 4bit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88574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Arbitrator, turning layers on and off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All layers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17696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Low rank approximation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Attention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No info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 info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89620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Weight sharing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All layers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50% (2 layers share 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39796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Compression for LAM-LLM embedding interface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Embedding, interface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75% (32bit </a:t>
                      </a:r>
                      <a:r>
                        <a:rPr lang="en-US" dirty="0">
                          <a:sym typeface="Wingdings" pitchFamily="2" charset="2"/>
                        </a:rPr>
                        <a:t> 8bit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75% (32bit </a:t>
                      </a:r>
                      <a:r>
                        <a:rPr lang="en-US" dirty="0">
                          <a:sym typeface="Wingdings" pitchFamily="2" charset="2"/>
                        </a:rPr>
                        <a:t> 8bit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698791"/>
                  </a:ext>
                </a:extLst>
              </a:tr>
            </a:tbl>
          </a:graphicData>
        </a:graphic>
      </p:graphicFrame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72D4E0-A966-C37A-A983-15EF2E0007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335DA05-CB3D-1D1B-64D2-3015E3D5773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6875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F8D1B-FF1F-8C2F-1A00-04F169140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Quick Overview of our Hardware Acceleration Effort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D14C39-24BE-ED3A-8BEB-2282AEDA1BE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Technologies to improve each aspect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47DAC2-AC9B-FD89-E3E5-AAF9B8D5464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E53A709-463C-FA07-B930-F8A591AFA4F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AD5B488-811B-B7E2-36D4-5736107F0420}"/>
              </a:ext>
            </a:extLst>
          </p:cNvPr>
          <p:cNvSpPr/>
          <p:nvPr/>
        </p:nvSpPr>
        <p:spPr>
          <a:xfrm>
            <a:off x="1065126" y="1943312"/>
            <a:ext cx="6099349" cy="382493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DD499E5-1DC2-340C-6218-52CF6BDFAB8F}"/>
              </a:ext>
            </a:extLst>
          </p:cNvPr>
          <p:cNvSpPr txBox="1"/>
          <p:nvPr/>
        </p:nvSpPr>
        <p:spPr>
          <a:xfrm>
            <a:off x="3407779" y="1577850"/>
            <a:ext cx="1414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Computation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33F57C5-635A-5501-78FE-F4495E5563E8}"/>
              </a:ext>
            </a:extLst>
          </p:cNvPr>
          <p:cNvSpPr/>
          <p:nvPr/>
        </p:nvSpPr>
        <p:spPr>
          <a:xfrm>
            <a:off x="4704303" y="1969334"/>
            <a:ext cx="6099349" cy="382493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2E63AEA-2C90-6A5B-95F2-80192BA4189C}"/>
              </a:ext>
            </a:extLst>
          </p:cNvPr>
          <p:cNvSpPr txBox="1"/>
          <p:nvPr/>
        </p:nvSpPr>
        <p:spPr>
          <a:xfrm>
            <a:off x="7259514" y="1600002"/>
            <a:ext cx="988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Memory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0F1D3583-95CE-DBA0-83C0-F2E9DBACE59D}"/>
              </a:ext>
            </a:extLst>
          </p:cNvPr>
          <p:cNvSpPr/>
          <p:nvPr/>
        </p:nvSpPr>
        <p:spPr>
          <a:xfrm>
            <a:off x="5205048" y="2955628"/>
            <a:ext cx="1436915" cy="40193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Quantization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5C3FE738-2837-AF3E-A8B9-B48409C91700}"/>
              </a:ext>
            </a:extLst>
          </p:cNvPr>
          <p:cNvSpPr/>
          <p:nvPr/>
        </p:nvSpPr>
        <p:spPr>
          <a:xfrm>
            <a:off x="5164855" y="3522057"/>
            <a:ext cx="1527350" cy="40193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Sparsification</a:t>
            </a:r>
            <a:endParaRPr lang="en-US" dirty="0"/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9A6571F9-EAC8-FD8A-9143-A18BA12B7765}"/>
              </a:ext>
            </a:extLst>
          </p:cNvPr>
          <p:cNvSpPr/>
          <p:nvPr/>
        </p:nvSpPr>
        <p:spPr>
          <a:xfrm>
            <a:off x="5169041" y="4119397"/>
            <a:ext cx="1508927" cy="5664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Sub-8-bit compression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399F3E14-AACA-0C7A-477A-DA1FA85321B5}"/>
              </a:ext>
            </a:extLst>
          </p:cNvPr>
          <p:cNvSpPr/>
          <p:nvPr/>
        </p:nvSpPr>
        <p:spPr>
          <a:xfrm>
            <a:off x="2547253" y="3066141"/>
            <a:ext cx="1508927" cy="5664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Arbitrator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54ABE14E-028D-62BE-5F5E-B5F46B1F8B56}"/>
              </a:ext>
            </a:extLst>
          </p:cNvPr>
          <p:cNvSpPr/>
          <p:nvPr/>
        </p:nvSpPr>
        <p:spPr>
          <a:xfrm>
            <a:off x="2547254" y="3928738"/>
            <a:ext cx="1508927" cy="5664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Low rank for Attention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465E356E-511F-142A-9F59-16AB4E9346B0}"/>
              </a:ext>
            </a:extLst>
          </p:cNvPr>
          <p:cNvSpPr/>
          <p:nvPr/>
        </p:nvSpPr>
        <p:spPr>
          <a:xfrm>
            <a:off x="7795844" y="3002977"/>
            <a:ext cx="1649605" cy="5664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Weight sharing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CE828640-3259-778E-67E9-FDD4C2F00CEA}"/>
              </a:ext>
            </a:extLst>
          </p:cNvPr>
          <p:cNvSpPr/>
          <p:nvPr/>
        </p:nvSpPr>
        <p:spPr>
          <a:xfrm>
            <a:off x="7565568" y="3860948"/>
            <a:ext cx="2162071" cy="67779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Compression for LAM/LLM interface</a:t>
            </a:r>
          </a:p>
        </p:txBody>
      </p:sp>
    </p:spTree>
    <p:extLst>
      <p:ext uri="{BB962C8B-B14F-4D97-AF65-F5344CB8AC3E}">
        <p14:creationId xmlns:p14="http://schemas.microsoft.com/office/powerpoint/2010/main" val="27288730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A3A0D-971E-E7C4-0A48-EECB4D3B8B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Quick Overview of our Hardware Acceleration Effort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B15EC4-5B1C-7006-8692-A101933825E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What are the constraints for LAM/LLM?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523C7D-017B-1732-382B-17244EDA92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Right now with our preliminary </a:t>
            </a:r>
            <a:r>
              <a:rPr lang="en-US" dirty="0" err="1"/>
              <a:t>NemoRT</a:t>
            </a:r>
            <a:r>
              <a:rPr lang="en-US" dirty="0"/>
              <a:t> implementation, we are constrained by computation more </a:t>
            </a:r>
            <a:r>
              <a:rPr lang="en-US" dirty="0">
                <a:sym typeface="Wingdings" pitchFamily="2" charset="2"/>
              </a:rPr>
              <a:t> the demand for quantization and </a:t>
            </a:r>
            <a:r>
              <a:rPr lang="en-US" dirty="0" err="1">
                <a:sym typeface="Wingdings" pitchFamily="2" charset="2"/>
              </a:rPr>
              <a:t>sparsification</a:t>
            </a:r>
            <a:endParaRPr lang="en-US" dirty="0">
              <a:sym typeface="Wingdings" pitchFamily="2" charset="2"/>
            </a:endParaRPr>
          </a:p>
          <a:p>
            <a:pPr lvl="1"/>
            <a:r>
              <a:rPr lang="en-US" dirty="0">
                <a:sym typeface="Wingdings" pitchFamily="2" charset="2"/>
              </a:rPr>
              <a:t>Quantization: 3-4x  reduce latency + increase throughput  reduce 3-4x fleet cost</a:t>
            </a:r>
          </a:p>
          <a:p>
            <a:pPr lvl="1"/>
            <a:endParaRPr lang="en-US" dirty="0">
              <a:sym typeface="Wingdings" pitchFamily="2" charset="2"/>
            </a:endParaRPr>
          </a:p>
          <a:p>
            <a:pPr lvl="1"/>
            <a:endParaRPr lang="en-US" dirty="0">
              <a:sym typeface="Wingdings" pitchFamily="2" charset="2"/>
            </a:endParaRPr>
          </a:p>
          <a:p>
            <a:pPr lvl="1"/>
            <a:endParaRPr lang="en-US" dirty="0">
              <a:sym typeface="Wingdings" pitchFamily="2" charset="2"/>
            </a:endParaRPr>
          </a:p>
          <a:p>
            <a:pPr lvl="1"/>
            <a:endParaRPr lang="en-US" dirty="0">
              <a:sym typeface="Wingdings" pitchFamily="2" charset="2"/>
            </a:endParaRPr>
          </a:p>
          <a:p>
            <a:pPr lvl="1"/>
            <a:endParaRPr lang="en-US" dirty="0">
              <a:sym typeface="Wingdings" pitchFamily="2" charset="2"/>
            </a:endParaRPr>
          </a:p>
          <a:p>
            <a:pPr lvl="1"/>
            <a:r>
              <a:rPr lang="en-US" dirty="0">
                <a:sym typeface="Wingdings" pitchFamily="2" charset="2"/>
              </a:rPr>
              <a:t>But naïve post-training quant degrades model performance significantly</a:t>
            </a:r>
          </a:p>
          <a:p>
            <a:pPr lvl="2"/>
            <a:r>
              <a:rPr lang="en-US" dirty="0" err="1">
                <a:sym typeface="Wingdings" pitchFamily="2" charset="2"/>
              </a:rPr>
              <a:t>RescoreBERT</a:t>
            </a:r>
            <a:endParaRPr lang="en-US" dirty="0">
              <a:sym typeface="Wingdings" pitchFamily="2" charset="2"/>
            </a:endParaRPr>
          </a:p>
          <a:p>
            <a:pPr lvl="2"/>
            <a:endParaRPr lang="en-US" dirty="0">
              <a:sym typeface="Wingdings" pitchFamily="2" charset="2"/>
            </a:endParaRPr>
          </a:p>
          <a:p>
            <a:pPr lvl="2"/>
            <a:endParaRPr lang="en-US" dirty="0">
              <a:sym typeface="Wingdings" pitchFamily="2" charset="2"/>
            </a:endParaRPr>
          </a:p>
          <a:p>
            <a:pPr lvl="2"/>
            <a:endParaRPr lang="en-US" dirty="0">
              <a:sym typeface="Wingdings" pitchFamily="2" charset="2"/>
            </a:endParaRPr>
          </a:p>
          <a:p>
            <a:pPr lvl="2"/>
            <a:endParaRPr lang="en-US" dirty="0">
              <a:sym typeface="Wingdings" pitchFamily="2" charset="2"/>
            </a:endParaRPr>
          </a:p>
          <a:p>
            <a:pPr lvl="2"/>
            <a:r>
              <a:rPr lang="en-US" dirty="0">
                <a:sym typeface="Wingdings" pitchFamily="2" charset="2"/>
              </a:rPr>
              <a:t>1B Conformer: even with FP16 we already saw significant degradation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900064D-FE99-7F52-D37D-FB07591F892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F6B3C4D-4CDE-3DE8-1FFB-9636DEAE8F6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3C9DBF93-04C3-E556-342A-53FF2F70843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73067816"/>
              </p:ext>
            </p:extLst>
          </p:nvPr>
        </p:nvGraphicFramePr>
        <p:xfrm>
          <a:off x="1558514" y="2275489"/>
          <a:ext cx="9244982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77634">
                  <a:extLst>
                    <a:ext uri="{9D8B030D-6E8A-4147-A177-3AD203B41FA5}">
                      <a16:colId xmlns:a16="http://schemas.microsoft.com/office/drawing/2014/main" val="372018379"/>
                    </a:ext>
                  </a:extLst>
                </a:gridCol>
                <a:gridCol w="2222691">
                  <a:extLst>
                    <a:ext uri="{9D8B030D-6E8A-4147-A177-3AD203B41FA5}">
                      <a16:colId xmlns:a16="http://schemas.microsoft.com/office/drawing/2014/main" val="3507123146"/>
                    </a:ext>
                  </a:extLst>
                </a:gridCol>
                <a:gridCol w="2258060">
                  <a:extLst>
                    <a:ext uri="{9D8B030D-6E8A-4147-A177-3AD203B41FA5}">
                      <a16:colId xmlns:a16="http://schemas.microsoft.com/office/drawing/2014/main" val="142377660"/>
                    </a:ext>
                  </a:extLst>
                </a:gridCol>
                <a:gridCol w="2486597">
                  <a:extLst>
                    <a:ext uri="{9D8B030D-6E8A-4147-A177-3AD203B41FA5}">
                      <a16:colId xmlns:a16="http://schemas.microsoft.com/office/drawing/2014/main" val="382501768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Latency (</a:t>
                      </a:r>
                      <a:r>
                        <a:rPr lang="en-US" dirty="0" err="1"/>
                        <a:t>ms</a:t>
                      </a:r>
                      <a:r>
                        <a:rPr lang="en-US" dirty="0"/>
                        <a:t>)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60917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Task</a:t>
                      </a:r>
                    </a:p>
                  </a:txBody>
                  <a:tcPr anchor="ctr"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FP32</a:t>
                      </a:r>
                    </a:p>
                  </a:txBody>
                  <a:tcPr anchor="ctr"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FP16</a:t>
                      </a:r>
                    </a:p>
                  </a:txBody>
                  <a:tcPr anchor="ctr"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INT8</a:t>
                      </a:r>
                    </a:p>
                  </a:txBody>
                  <a:tcPr anchor="ctr">
                    <a:solidFill>
                      <a:schemeClr val="accent5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74019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Context creation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365,165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208,906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6,057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238605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Inference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14,162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7.987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4,456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5668547"/>
                  </a:ext>
                </a:extLst>
              </a:tr>
            </a:tbl>
          </a:graphicData>
        </a:graphic>
      </p:graphicFrame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D81E7538-5E00-7EBA-F388-F0DBFA4A5E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6323767"/>
              </p:ext>
            </p:extLst>
          </p:nvPr>
        </p:nvGraphicFramePr>
        <p:xfrm>
          <a:off x="2544632" y="4412905"/>
          <a:ext cx="8499886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74968">
                  <a:extLst>
                    <a:ext uri="{9D8B030D-6E8A-4147-A177-3AD203B41FA5}">
                      <a16:colId xmlns:a16="http://schemas.microsoft.com/office/drawing/2014/main" val="2361211894"/>
                    </a:ext>
                  </a:extLst>
                </a:gridCol>
                <a:gridCol w="6624918">
                  <a:extLst>
                    <a:ext uri="{9D8B030D-6E8A-4147-A177-3AD203B41FA5}">
                      <a16:colId xmlns:a16="http://schemas.microsoft.com/office/drawing/2014/main" val="277825358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Inference Output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57732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CPU - FP32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-8.2429    -13.112    -5.8216    -9.7047    -10.4250    -4.6697    -4.7104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23899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GPU - INT8 quant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0.0671      0.0671      0.0671     0.0671      0.0671       0.0671      0.0671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38101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887398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47BFE8-48BD-ACB6-E2A7-C52253DBF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Quick Overview of our Hardware Acceleration Effort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5EFF57-E712-CD80-0763-68983216A1A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Technologies to improve each aspect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FC24A0-F071-C9D7-6854-706DE7E2FB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Side note: Attention contributes only to 10% of the latency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230800-35B6-EDD4-CF33-F6EBB16C28A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D07BC81-9B7C-D079-A55B-2401FCE9C6F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D99E465-FF9E-AB62-42DA-DF8AD8E9D0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2380" y="1794473"/>
            <a:ext cx="4963319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EB662F5-8F7C-CE1C-BF3B-5DDB24A7C4F1}"/>
              </a:ext>
            </a:extLst>
          </p:cNvPr>
          <p:cNvSpPr/>
          <p:nvPr/>
        </p:nvSpPr>
        <p:spPr>
          <a:xfrm>
            <a:off x="5648563" y="5441314"/>
            <a:ext cx="1527350" cy="71845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Attention</a:t>
            </a:r>
          </a:p>
          <a:p>
            <a:pPr algn="ctr"/>
            <a:r>
              <a:rPr lang="en-US" dirty="0"/>
              <a:t>Keys/Queries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685D37B3-AD6C-B441-A35C-70FCE9A63A90}"/>
              </a:ext>
            </a:extLst>
          </p:cNvPr>
          <p:cNvSpPr/>
          <p:nvPr/>
        </p:nvSpPr>
        <p:spPr>
          <a:xfrm>
            <a:off x="8435152" y="4033058"/>
            <a:ext cx="1527350" cy="71845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Attention</a:t>
            </a:r>
          </a:p>
          <a:p>
            <a:pPr algn="ctr"/>
            <a:r>
              <a:rPr lang="en-US" dirty="0"/>
              <a:t>Values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0F56CCA-55F7-AFE7-EFCB-649F4A7B2453}"/>
              </a:ext>
            </a:extLst>
          </p:cNvPr>
          <p:cNvCxnSpPr>
            <a:cxnSpLocks/>
            <a:stCxn id="9" idx="1"/>
          </p:cNvCxnSpPr>
          <p:nvPr/>
        </p:nvCxnSpPr>
        <p:spPr>
          <a:xfrm flipH="1" flipV="1">
            <a:off x="7596554" y="4310743"/>
            <a:ext cx="838598" cy="8154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FF9F3CA-5EBD-AAA6-5AC3-525B3578A257}"/>
              </a:ext>
            </a:extLst>
          </p:cNvPr>
          <p:cNvCxnSpPr>
            <a:cxnSpLocks/>
            <a:stCxn id="8" idx="0"/>
          </p:cNvCxnSpPr>
          <p:nvPr/>
        </p:nvCxnSpPr>
        <p:spPr>
          <a:xfrm flipV="1">
            <a:off x="6412238" y="5126264"/>
            <a:ext cx="0" cy="31505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26996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6DBF3-E029-AFBC-0B8A-FE8D3DD69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Quick Overview of our Hardware Acceleration Plan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6A1F56-C974-12A5-C37F-9214B78D09A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Priority for 2023 – Technologies Applicable to All Layers 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304F7-C746-64D0-1A14-DB0E485871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Quantization</a:t>
            </a:r>
          </a:p>
          <a:p>
            <a:pPr lvl="1"/>
            <a:r>
              <a:rPr lang="en-US" dirty="0"/>
              <a:t>Conformer – prod Conformer, next step 1B</a:t>
            </a:r>
          </a:p>
          <a:p>
            <a:pPr lvl="1"/>
            <a:r>
              <a:rPr lang="en-US" dirty="0" err="1"/>
              <a:t>RescoreBERT</a:t>
            </a:r>
            <a:r>
              <a:rPr lang="en-US" dirty="0"/>
              <a:t> – kickstarted together with Denis, presented later by Martin/Yi </a:t>
            </a:r>
          </a:p>
          <a:p>
            <a:r>
              <a:rPr lang="en-US" dirty="0" err="1"/>
              <a:t>Sparsification</a:t>
            </a:r>
            <a:endParaRPr lang="en-US" dirty="0"/>
          </a:p>
          <a:p>
            <a:pPr lvl="1"/>
            <a:r>
              <a:rPr lang="en-US" dirty="0"/>
              <a:t>Conformer – </a:t>
            </a:r>
            <a:r>
              <a:rPr lang="en-US" dirty="0" err="1"/>
              <a:t>NemoRT</a:t>
            </a:r>
            <a:r>
              <a:rPr lang="en-US" dirty="0"/>
              <a:t> support needed</a:t>
            </a:r>
          </a:p>
          <a:p>
            <a:pPr lvl="1"/>
            <a:r>
              <a:rPr lang="en-US" dirty="0" err="1"/>
              <a:t>RescoreBERT</a:t>
            </a:r>
            <a:r>
              <a:rPr lang="en-US" dirty="0"/>
              <a:t> – good results obtained, presented later</a:t>
            </a:r>
          </a:p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Embedding</a:t>
            </a:r>
          </a:p>
          <a:p>
            <a:pPr lvl="1"/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8-bit quantization and sub-8-bit compression – on-hold as lacking HC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A699FC-C821-325B-DA9D-8A4C5E52EDD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2B65857-E8C0-BE4E-6D0F-B2384D7C628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983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6DBF3-E029-AFBC-0B8A-FE8D3DD69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Quick Overview of our Hardware Acceleration Plan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6A1F56-C974-12A5-C37F-9214B78D09A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Tentative Plan for 2024 – Technologies to Address Memory Constraint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304F7-C746-64D0-1A14-DB0E485871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Sub-8-bit weight</a:t>
            </a:r>
          </a:p>
          <a:p>
            <a:r>
              <a:rPr lang="en-US" dirty="0"/>
              <a:t>Weight sharing for LAM/</a:t>
            </a:r>
            <a:r>
              <a:rPr lang="en-US" dirty="0" err="1"/>
              <a:t>RescoreBERT</a:t>
            </a:r>
            <a:r>
              <a:rPr lang="en-US" dirty="0"/>
              <a:t> layers</a:t>
            </a:r>
          </a:p>
          <a:p>
            <a:r>
              <a:rPr lang="en-US" dirty="0"/>
              <a:t>Arbitrator turning layers on and off </a:t>
            </a:r>
          </a:p>
          <a:p>
            <a:r>
              <a:rPr lang="en-US" dirty="0"/>
              <a:t>Low-rank approximation of attention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A699FC-C821-325B-DA9D-8A4C5E52EDD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2B65857-E8C0-BE4E-6D0F-B2384D7C628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262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96FA9-9EBC-5847-D472-DCB2E5EF9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LLM/</a:t>
            </a:r>
            <a:r>
              <a:rPr lang="en-US" dirty="0" err="1"/>
              <a:t>RescoreBERT</a:t>
            </a:r>
            <a:r>
              <a:rPr lang="en-US" dirty="0"/>
              <a:t> Quantization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0FC9C1-C18F-0B2C-A7EE-CE593F0CF8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Kickstart Meeting with </a:t>
            </a:r>
            <a:r>
              <a:rPr lang="en-US" dirty="0" err="1"/>
              <a:t>YiGu</a:t>
            </a:r>
            <a:r>
              <a:rPr lang="en-US" dirty="0"/>
              <a:t>, Denis, Shaun, Gautam, Chris, </a:t>
            </a:r>
            <a:r>
              <a:rPr lang="en-US" dirty="0" err="1"/>
              <a:t>Bofeng</a:t>
            </a:r>
            <a:r>
              <a:rPr lang="en-US" dirty="0"/>
              <a:t>, etc.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8438DC-C460-7957-4740-145B645650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Bofeng</a:t>
            </a:r>
            <a:r>
              <a:rPr lang="en-US" dirty="0"/>
              <a:t> preliminary results for naïve post-training quant</a:t>
            </a:r>
          </a:p>
          <a:p>
            <a:pPr lvl="1"/>
            <a:r>
              <a:rPr lang="en-US" dirty="0"/>
              <a:t>CPU FP32 output: [-8.2429    -13.1120   -5.8216      -9.7047   -10.4250     -4.6697      -4.7104]</a:t>
            </a:r>
          </a:p>
          <a:p>
            <a:pPr lvl="1"/>
            <a:r>
              <a:rPr lang="en-US" dirty="0"/>
              <a:t>GPU INT8 output:  [0.06719   0.06719    0.067199   0.06719    0.06719     0.067199    0.067199]</a:t>
            </a:r>
          </a:p>
          <a:p>
            <a:pPr lvl="1"/>
            <a:r>
              <a:rPr lang="en-US" dirty="0"/>
              <a:t>Need Science assistance to test advanced post-training quant and quantization-aware finetuning</a:t>
            </a:r>
          </a:p>
          <a:p>
            <a:r>
              <a:rPr lang="en-US" dirty="0"/>
              <a:t>Timeline</a:t>
            </a:r>
          </a:p>
          <a:p>
            <a:pPr lvl="1"/>
            <a:r>
              <a:rPr lang="en-US" dirty="0"/>
              <a:t>Proof of Concept ready 08/15</a:t>
            </a:r>
          </a:p>
          <a:p>
            <a:pPr lvl="1"/>
            <a:r>
              <a:rPr lang="en-US" dirty="0"/>
              <a:t>Production ready: 09/01</a:t>
            </a:r>
          </a:p>
          <a:p>
            <a:pPr lvl="1"/>
            <a:r>
              <a:rPr lang="en-US" dirty="0"/>
              <a:t>Launch ready: 09/19</a:t>
            </a:r>
          </a:p>
          <a:p>
            <a:r>
              <a:rPr lang="en-US" dirty="0"/>
              <a:t>Science plan</a:t>
            </a:r>
          </a:p>
          <a:p>
            <a:pPr lvl="1"/>
            <a:r>
              <a:rPr lang="en-US" dirty="0"/>
              <a:t>Advanced post-training quantization: Smooth quant</a:t>
            </a:r>
          </a:p>
          <a:p>
            <a:pPr lvl="1"/>
            <a:r>
              <a:rPr lang="en-US" dirty="0"/>
              <a:t>Quantization-aware finetuning</a:t>
            </a:r>
          </a:p>
          <a:p>
            <a:pPr lvl="1"/>
            <a:r>
              <a:rPr lang="en-US" dirty="0"/>
              <a:t>Combination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9C6F82-54B0-8C4A-A8C0-8D160F4362F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CE5DB7B-3C3E-688C-0113-54957F02AE5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5929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79330</TotalTime>
  <Words>1738</Words>
  <Application>Microsoft Macintosh PowerPoint</Application>
  <PresentationFormat>Widescreen</PresentationFormat>
  <Paragraphs>508</Paragraphs>
  <Slides>26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8" baseType="lpstr">
      <vt:lpstr>.AppleSystemUIFont</vt:lpstr>
      <vt:lpstr>AppleMyungjo</vt:lpstr>
      <vt:lpstr>Slack-Lato</vt:lpstr>
      <vt:lpstr>Arial</vt:lpstr>
      <vt:lpstr>Bauhaus 93</vt:lpstr>
      <vt:lpstr>Calibri</vt:lpstr>
      <vt:lpstr>Calibri Light</vt:lpstr>
      <vt:lpstr>Cambria Math</vt:lpstr>
      <vt:lpstr>Helvetica Neue</vt:lpstr>
      <vt:lpstr>Helvetica Neue Thin</vt:lpstr>
      <vt:lpstr>Wingdings</vt:lpstr>
      <vt:lpstr>Office Theme</vt:lpstr>
      <vt:lpstr>Quick Overview of our Hardware Acceleration Effort</vt:lpstr>
      <vt:lpstr>Quick Overview of our Hardware Acceleration Effort</vt:lpstr>
      <vt:lpstr>Quick Overview of our Hardware Acceleration Effort</vt:lpstr>
      <vt:lpstr>Quick Overview of our Hardware Acceleration Effort</vt:lpstr>
      <vt:lpstr>Quick Overview of our Hardware Acceleration Effort</vt:lpstr>
      <vt:lpstr>Quick Overview of our Hardware Acceleration Effort</vt:lpstr>
      <vt:lpstr>Quick Overview of our Hardware Acceleration Plan</vt:lpstr>
      <vt:lpstr>Quick Overview of our Hardware Acceleration Plan</vt:lpstr>
      <vt:lpstr>LLM/RescoreBERT Quantization</vt:lpstr>
      <vt:lpstr>Quick Overview of our Hardware Acceleration Plan</vt:lpstr>
      <vt:lpstr>Neural Efficiency via Software-Hardware Co-Design</vt:lpstr>
      <vt:lpstr>Neural Efficiency via Software-Hardware Co-Design</vt:lpstr>
      <vt:lpstr>8-bit Quantization for Cloud Conformer on CPU</vt:lpstr>
      <vt:lpstr>8-bit Quantization for Cloud Conformer on CPU</vt:lpstr>
      <vt:lpstr>8-bit Quantization for Cloud Conformer on CPU</vt:lpstr>
      <vt:lpstr>8-bit Quantization for Cloud Conformer on CPU</vt:lpstr>
      <vt:lpstr>Neural Efficiency via Software-Hardware Co-Design</vt:lpstr>
      <vt:lpstr>2:4 Sparsity on GPU</vt:lpstr>
      <vt:lpstr>2:4 Sparse RescoreBERT</vt:lpstr>
      <vt:lpstr>2:4 Sparse RescoreBERT</vt:lpstr>
      <vt:lpstr>2:4 Sparse Conformer</vt:lpstr>
      <vt:lpstr>2:4 Sparsity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Midway Review: Neural Efficiency for Alexa</dc:title>
  <dc:creator>Microsoft Office User</dc:creator>
  <cp:lastModifiedBy>Microsoft Office User</cp:lastModifiedBy>
  <cp:revision>350</cp:revision>
  <dcterms:created xsi:type="dcterms:W3CDTF">2023-03-23T22:45:17Z</dcterms:created>
  <dcterms:modified xsi:type="dcterms:W3CDTF">2023-07-17T21:07:13Z</dcterms:modified>
</cp:coreProperties>
</file>

<file path=docProps/thumbnail.jpeg>
</file>